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image" Target="../media/image-12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3" y="772948"/>
            <a:ext cx="1285875" cy="12858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3852742" y="2344573"/>
            <a:ext cx="1438489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TriageAI</a:t>
            </a:r>
            <a:endParaRPr lang="en-US" sz="2700" dirty="0"/>
          </a:p>
        </p:txBody>
      </p:sp>
      <p:sp>
        <p:nvSpPr>
          <p:cNvPr id="5" name="Shape 1"/>
          <p:cNvSpPr/>
          <p:nvPr/>
        </p:nvSpPr>
        <p:spPr>
          <a:xfrm>
            <a:off x="4214813" y="3041786"/>
            <a:ext cx="714375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6" name="Text 2"/>
          <p:cNvSpPr/>
          <p:nvPr/>
        </p:nvSpPr>
        <p:spPr>
          <a:xfrm>
            <a:off x="2854235" y="3284674"/>
            <a:ext cx="343553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Your Intelligent First Step to the Right Care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2041801" y="3827599"/>
            <a:ext cx="506037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dirty="0">
                <a:solidFill>
                  <a:srgbClr val="E0E0E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Reducing $50B in Wasted Healthcare Spending from ER Misuse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3024597" y="4686300"/>
            <a:ext cx="3094806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837" dirty="0">
                <a:solidFill>
                  <a:srgbClr val="CCCCCC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John Smith, CEO | john@triageai.com | www.triageai.com </a:t>
            </a:r>
            <a:endParaRPr lang="en-US" sz="83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Partnering with Payers and Providers to Drive Adoption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742950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1057275"/>
            <a:ext cx="257175" cy="257175"/>
          </a:xfrm>
          <a:prstGeom prst="ellipse">
            <a:avLst/>
          </a:prstGeom>
          <a:solidFill>
            <a:srgbClr val="4A90E2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31" y="1128713"/>
            <a:ext cx="100013" cy="1143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28650" y="1089422"/>
            <a:ext cx="1081692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 &amp; Validation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628650" y="1350169"/>
            <a:ext cx="383619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Launch with safety-net clinics and student health organizations to prove outcomes and gather real-world data. </a:t>
            </a:r>
            <a:endParaRPr lang="en-US" sz="732" dirty="0"/>
          </a:p>
        </p:txBody>
      </p:sp>
      <p:sp>
        <p:nvSpPr>
          <p:cNvPr id="9" name="Shape 5"/>
          <p:cNvSpPr/>
          <p:nvPr/>
        </p:nvSpPr>
        <p:spPr>
          <a:xfrm>
            <a:off x="285750" y="1737327"/>
            <a:ext cx="257175" cy="257175"/>
          </a:xfrm>
          <a:prstGeom prst="ellipse">
            <a:avLst/>
          </a:prstGeom>
          <a:solidFill>
            <a:srgbClr val="4A90E2"/>
          </a:solidFill>
          <a:ln/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475" y="1808764"/>
            <a:ext cx="85725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28650" y="1769473"/>
            <a:ext cx="1326533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 Expansion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628650" y="2030220"/>
            <a:ext cx="383619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White-label for insurers and self-insured employers, leveraging pilot data to demonstrate ROI. </a:t>
            </a:r>
            <a:endParaRPr lang="en-US" sz="732" dirty="0"/>
          </a:p>
        </p:txBody>
      </p:sp>
      <p:sp>
        <p:nvSpPr>
          <p:cNvPr id="13" name="Shape 8"/>
          <p:cNvSpPr/>
          <p:nvPr/>
        </p:nvSpPr>
        <p:spPr>
          <a:xfrm>
            <a:off x="285750" y="2417378"/>
            <a:ext cx="257175" cy="257175"/>
          </a:xfrm>
          <a:prstGeom prst="ellipse">
            <a:avLst/>
          </a:prstGeom>
          <a:solidFill>
            <a:srgbClr val="4A90E2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" y="2488816"/>
            <a:ext cx="85725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28650" y="2449525"/>
            <a:ext cx="96454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Integration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628650" y="2710272"/>
            <a:ext cx="383619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Develop API integrations with major telehealth platforms and EHR systems to scale distribution. </a:t>
            </a:r>
            <a:endParaRPr lang="en-US" sz="732" dirty="0"/>
          </a:p>
        </p:txBody>
      </p:sp>
      <p:sp>
        <p:nvSpPr>
          <p:cNvPr id="17" name="Shape 11"/>
          <p:cNvSpPr/>
          <p:nvPr/>
        </p:nvSpPr>
        <p:spPr>
          <a:xfrm>
            <a:off x="285750" y="3168867"/>
            <a:ext cx="4179094" cy="634315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8" name="Shape 12"/>
          <p:cNvSpPr/>
          <p:nvPr/>
        </p:nvSpPr>
        <p:spPr>
          <a:xfrm>
            <a:off x="285750" y="3168867"/>
            <a:ext cx="28575" cy="63431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9" name="Text 13"/>
          <p:cNvSpPr/>
          <p:nvPr/>
        </p:nvSpPr>
        <p:spPr>
          <a:xfrm>
            <a:off x="392906" y="3277809"/>
            <a:ext cx="6599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Strategy:</a:t>
            </a:r>
            <a:endParaRPr lang="en-US" sz="732" dirty="0"/>
          </a:p>
        </p:txBody>
      </p:sp>
      <p:sp>
        <p:nvSpPr>
          <p:cNvPr id="20" name="Text 14"/>
          <p:cNvSpPr/>
          <p:nvPr/>
        </p:nvSpPr>
        <p:spPr>
          <a:xfrm>
            <a:off x="1052894" y="3277809"/>
            <a:ext cx="32499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 initial pilots to generate the outcomes data needed to land large </a:t>
            </a:r>
            <a:endParaRPr lang="en-US" sz="732" dirty="0"/>
          </a:p>
        </p:txBody>
      </p:sp>
      <p:sp>
        <p:nvSpPr>
          <p:cNvPr id="21" name="Text 15"/>
          <p:cNvSpPr/>
          <p:nvPr/>
        </p:nvSpPr>
        <p:spPr>
          <a:xfrm>
            <a:off x="392906" y="3417810"/>
            <a:ext cx="378607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enterprise contracts, then leverage those relationships to drive API adoption and </a:t>
            </a:r>
            <a:endParaRPr lang="en-US" sz="732" dirty="0"/>
          </a:p>
        </p:txBody>
      </p:sp>
      <p:sp>
        <p:nvSpPr>
          <p:cNvPr id="22" name="Text 16"/>
          <p:cNvSpPr/>
          <p:nvPr/>
        </p:nvSpPr>
        <p:spPr>
          <a:xfrm>
            <a:off x="392906" y="3557811"/>
            <a:ext cx="26105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scale. </a:t>
            </a:r>
            <a:endParaRPr lang="en-US" sz="732" dirty="0"/>
          </a:p>
        </p:txBody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9156" y="1057275"/>
            <a:ext cx="4179094" cy="2714625"/>
          </a:xfrm>
          <a:prstGeom prst="rect">
            <a:avLst/>
          </a:prstGeom>
        </p:spPr>
      </p:pic>
      <p:sp>
        <p:nvSpPr>
          <p:cNvPr id="24" name="Shape 17"/>
          <p:cNvSpPr/>
          <p:nvPr/>
        </p:nvSpPr>
        <p:spPr>
          <a:xfrm>
            <a:off x="4929188" y="3843338"/>
            <a:ext cx="71438" cy="71438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25" name="Text 18"/>
          <p:cNvSpPr/>
          <p:nvPr/>
        </p:nvSpPr>
        <p:spPr>
          <a:xfrm>
            <a:off x="4774230" y="3950494"/>
            <a:ext cx="381326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6 months</a:t>
            </a:r>
            <a:endParaRPr lang="en-US" sz="628" dirty="0"/>
          </a:p>
        </p:txBody>
      </p:sp>
      <p:sp>
        <p:nvSpPr>
          <p:cNvPr id="26" name="Shape 19"/>
          <p:cNvSpPr/>
          <p:nvPr/>
        </p:nvSpPr>
        <p:spPr>
          <a:xfrm>
            <a:off x="6131709" y="3843338"/>
            <a:ext cx="71438" cy="71438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27" name="Text 20"/>
          <p:cNvSpPr/>
          <p:nvPr/>
        </p:nvSpPr>
        <p:spPr>
          <a:xfrm>
            <a:off x="5952251" y="3950494"/>
            <a:ext cx="43035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12 months</a:t>
            </a:r>
            <a:endParaRPr lang="en-US" sz="628" dirty="0"/>
          </a:p>
        </p:txBody>
      </p:sp>
      <p:sp>
        <p:nvSpPr>
          <p:cNvPr id="28" name="Shape 21"/>
          <p:cNvSpPr/>
          <p:nvPr/>
        </p:nvSpPr>
        <p:spPr>
          <a:xfrm>
            <a:off x="7334231" y="3843338"/>
            <a:ext cx="71438" cy="71438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29" name="Text 22"/>
          <p:cNvSpPr/>
          <p:nvPr/>
        </p:nvSpPr>
        <p:spPr>
          <a:xfrm>
            <a:off x="7154773" y="3950494"/>
            <a:ext cx="43035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18 months</a:t>
            </a:r>
            <a:endParaRPr lang="en-US" sz="628" dirty="0"/>
          </a:p>
        </p:txBody>
      </p:sp>
      <p:sp>
        <p:nvSpPr>
          <p:cNvPr id="30" name="Shape 23"/>
          <p:cNvSpPr/>
          <p:nvPr/>
        </p:nvSpPr>
        <p:spPr>
          <a:xfrm>
            <a:off x="8536753" y="3843338"/>
            <a:ext cx="71438" cy="71438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31" name="Text 24"/>
          <p:cNvSpPr/>
          <p:nvPr/>
        </p:nvSpPr>
        <p:spPr>
          <a:xfrm>
            <a:off x="8332766" y="3950494"/>
            <a:ext cx="47938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24+ months</a:t>
            </a:r>
            <a:endParaRPr lang="en-US" sz="628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9635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Right Team to Solve a Complex Problem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742950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057275"/>
            <a:ext cx="685800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Our leadership team combines decades of experience in AI/ML, healthcare operations, and scaling regulated technology startups. </a:t>
            </a:r>
            <a:endParaRPr lang="en-US" sz="837" dirty="0"/>
          </a:p>
        </p:txBody>
      </p:sp>
      <p:sp>
        <p:nvSpPr>
          <p:cNvPr id="6" name="Shape 3"/>
          <p:cNvSpPr/>
          <p:nvPr/>
        </p:nvSpPr>
        <p:spPr>
          <a:xfrm>
            <a:off x="1381116" y="1543050"/>
            <a:ext cx="571500" cy="571500"/>
          </a:xfrm>
          <a:prstGeom prst="ellipse">
            <a:avLst/>
          </a:prstGeom>
          <a:solidFill>
            <a:srgbClr val="E0E0E0"/>
          </a:solidFill>
          <a:ln w="298">
            <a:solidFill>
              <a:srgbClr val="4A90E2"/>
            </a:solidFill>
            <a:prstDash val="solid"/>
          </a:ln>
        </p:spPr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04" y="1721644"/>
            <a:ext cx="187523" cy="21431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207936" y="2185988"/>
            <a:ext cx="91786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Sarah Chen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1226297" y="2400300"/>
            <a:ext cx="88113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CEO &amp; Co-Founder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285750" y="2586038"/>
            <a:ext cx="2762231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Former ER physician. Led digital health at Kaiser Permanente. MD from Stanford. </a:t>
            </a:r>
            <a:endParaRPr lang="en-US" sz="628" dirty="0"/>
          </a:p>
        </p:txBody>
      </p:sp>
      <p:sp>
        <p:nvSpPr>
          <p:cNvPr id="11" name="Shape 7"/>
          <p:cNvSpPr/>
          <p:nvPr/>
        </p:nvSpPr>
        <p:spPr>
          <a:xfrm>
            <a:off x="4286222" y="1543050"/>
            <a:ext cx="571500" cy="571500"/>
          </a:xfrm>
          <a:prstGeom prst="ellipse">
            <a:avLst/>
          </a:prstGeom>
          <a:solidFill>
            <a:srgbClr val="E0E0E0"/>
          </a:solidFill>
          <a:ln w="298">
            <a:solidFill>
              <a:srgbClr val="4A90E2"/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027" y="1721644"/>
            <a:ext cx="267891" cy="214313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92882" y="2185988"/>
            <a:ext cx="115820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Michael Rodriguez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4132129" y="2400300"/>
            <a:ext cx="8797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CTO &amp; Co-Founder</a:t>
            </a:r>
            <a:endParaRPr lang="en-US" sz="732" dirty="0"/>
          </a:p>
        </p:txBody>
      </p:sp>
      <p:sp>
        <p:nvSpPr>
          <p:cNvPr id="15" name="Text 10"/>
          <p:cNvSpPr/>
          <p:nvPr/>
        </p:nvSpPr>
        <p:spPr>
          <a:xfrm>
            <a:off x="3190856" y="2586038"/>
            <a:ext cx="2762259" cy="22285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AI/ML expert with previous exits in healthcare tech. MS in CS from MIT. </a:t>
            </a:r>
            <a:endParaRPr lang="en-US" sz="628" dirty="0"/>
          </a:p>
        </p:txBody>
      </p:sp>
      <p:sp>
        <p:nvSpPr>
          <p:cNvPr id="16" name="Shape 11"/>
          <p:cNvSpPr/>
          <p:nvPr/>
        </p:nvSpPr>
        <p:spPr>
          <a:xfrm>
            <a:off x="7191356" y="1543050"/>
            <a:ext cx="571500" cy="571500"/>
          </a:xfrm>
          <a:prstGeom prst="ellipse">
            <a:avLst/>
          </a:prstGeom>
          <a:solidFill>
            <a:srgbClr val="E0E0E0"/>
          </a:solidFill>
          <a:ln w="298">
            <a:solidFill>
              <a:srgbClr val="4A90E2"/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9950" y="1721644"/>
            <a:ext cx="214313" cy="2143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910797" y="2185988"/>
            <a:ext cx="113261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Aisha Washington</a:t>
            </a:r>
            <a:endParaRPr lang="en-US" sz="942" dirty="0"/>
          </a:p>
        </p:txBody>
      </p:sp>
      <p:sp>
        <p:nvSpPr>
          <p:cNvPr id="19" name="Text 13"/>
          <p:cNvSpPr/>
          <p:nvPr/>
        </p:nvSpPr>
        <p:spPr>
          <a:xfrm>
            <a:off x="7367941" y="2400300"/>
            <a:ext cx="2183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COO</a:t>
            </a:r>
            <a:endParaRPr lang="en-US" sz="732" dirty="0"/>
          </a:p>
        </p:txBody>
      </p:sp>
      <p:sp>
        <p:nvSpPr>
          <p:cNvPr id="20" name="Text 14"/>
          <p:cNvSpPr/>
          <p:nvPr/>
        </p:nvSpPr>
        <p:spPr>
          <a:xfrm>
            <a:off x="6122333" y="2586038"/>
            <a:ext cx="2709518" cy="1114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15+ years scaling healthcare operations. Former VP at One Medical. </a:t>
            </a:r>
            <a:endParaRPr lang="en-US" sz="628" dirty="0"/>
          </a:p>
        </p:txBody>
      </p:sp>
      <p:sp>
        <p:nvSpPr>
          <p:cNvPr id="21" name="Shape 15"/>
          <p:cNvSpPr/>
          <p:nvPr/>
        </p:nvSpPr>
        <p:spPr>
          <a:xfrm>
            <a:off x="1381116" y="2951764"/>
            <a:ext cx="571500" cy="571500"/>
          </a:xfrm>
          <a:prstGeom prst="ellipse">
            <a:avLst/>
          </a:prstGeom>
          <a:solidFill>
            <a:srgbClr val="E0E0E0"/>
          </a:solidFill>
          <a:ln w="298">
            <a:solidFill>
              <a:srgbClr val="4A90E2"/>
            </a:solidFill>
            <a:prstDash val="solid"/>
          </a:ln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709" y="3130358"/>
            <a:ext cx="214313" cy="214313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1215693" y="3594702"/>
            <a:ext cx="90231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James Park</a:t>
            </a:r>
            <a:endParaRPr lang="en-US" sz="942" dirty="0"/>
          </a:p>
        </p:txBody>
      </p:sp>
      <p:sp>
        <p:nvSpPr>
          <p:cNvPr id="24" name="Text 17"/>
          <p:cNvSpPr/>
          <p:nvPr/>
        </p:nvSpPr>
        <p:spPr>
          <a:xfrm>
            <a:off x="1168840" y="3809014"/>
            <a:ext cx="99605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Chief Medical Officer</a:t>
            </a:r>
            <a:endParaRPr lang="en-US" sz="732" dirty="0"/>
          </a:p>
        </p:txBody>
      </p:sp>
      <p:sp>
        <p:nvSpPr>
          <p:cNvPr id="25" name="Text 18"/>
          <p:cNvSpPr/>
          <p:nvPr/>
        </p:nvSpPr>
        <p:spPr>
          <a:xfrm>
            <a:off x="392711" y="3994752"/>
            <a:ext cx="2548282" cy="1114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Board-certified in Emergency Medicine and Clinical Informatics. </a:t>
            </a:r>
            <a:endParaRPr lang="en-US" sz="628" dirty="0"/>
          </a:p>
        </p:txBody>
      </p:sp>
      <p:sp>
        <p:nvSpPr>
          <p:cNvPr id="26" name="Shape 19"/>
          <p:cNvSpPr/>
          <p:nvPr/>
        </p:nvSpPr>
        <p:spPr>
          <a:xfrm>
            <a:off x="4286222" y="2951764"/>
            <a:ext cx="571500" cy="571500"/>
          </a:xfrm>
          <a:prstGeom prst="ellipse">
            <a:avLst/>
          </a:prstGeom>
          <a:solidFill>
            <a:srgbClr val="E0E0E0"/>
          </a:solidFill>
          <a:ln w="298">
            <a:solidFill>
              <a:srgbClr val="4A90E2"/>
            </a:solidFill>
            <a:prstDash val="solid"/>
          </a:ln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816" y="3130358"/>
            <a:ext cx="214313" cy="21431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4168713" y="3594702"/>
            <a:ext cx="806518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Elena Gomez</a:t>
            </a:r>
            <a:endParaRPr lang="en-US" sz="942" dirty="0"/>
          </a:p>
        </p:txBody>
      </p:sp>
      <p:sp>
        <p:nvSpPr>
          <p:cNvPr id="29" name="Text 21"/>
          <p:cNvSpPr/>
          <p:nvPr/>
        </p:nvSpPr>
        <p:spPr>
          <a:xfrm>
            <a:off x="3856676" y="3809014"/>
            <a:ext cx="143059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 of Privacy &amp; Compliance</a:t>
            </a:r>
            <a:endParaRPr lang="en-US" sz="732" dirty="0"/>
          </a:p>
        </p:txBody>
      </p:sp>
      <p:sp>
        <p:nvSpPr>
          <p:cNvPr id="30" name="Text 22"/>
          <p:cNvSpPr/>
          <p:nvPr/>
        </p:nvSpPr>
        <p:spPr>
          <a:xfrm>
            <a:off x="3202046" y="3994752"/>
            <a:ext cx="2739879" cy="1114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Former privacy counsel. Expert in HIPAA and healthcare regulations. </a:t>
            </a:r>
            <a:endParaRPr lang="en-US" sz="628" dirty="0"/>
          </a:p>
        </p:txBody>
      </p:sp>
      <p:sp>
        <p:nvSpPr>
          <p:cNvPr id="31" name="Shape 23"/>
          <p:cNvSpPr/>
          <p:nvPr/>
        </p:nvSpPr>
        <p:spPr>
          <a:xfrm>
            <a:off x="7191356" y="2951764"/>
            <a:ext cx="571500" cy="571500"/>
          </a:xfrm>
          <a:prstGeom prst="ellipse">
            <a:avLst/>
          </a:prstGeom>
          <a:solidFill>
            <a:srgbClr val="E0E0E0"/>
          </a:solidFill>
          <a:ln w="298">
            <a:solidFill>
              <a:srgbClr val="4A90E2"/>
            </a:solidFill>
            <a:prstDash val="solid"/>
          </a:ln>
        </p:spPr>
      </p:sp>
      <p:pic>
        <p:nvPicPr>
          <p:cNvPr id="3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161" y="3130358"/>
            <a:ext cx="267891" cy="214313"/>
          </a:xfrm>
          <a:prstGeom prst="rect">
            <a:avLst/>
          </a:prstGeom>
        </p:spPr>
      </p:pic>
      <p:sp>
        <p:nvSpPr>
          <p:cNvPr id="33" name="Text 24"/>
          <p:cNvSpPr/>
          <p:nvPr/>
        </p:nvSpPr>
        <p:spPr>
          <a:xfrm>
            <a:off x="7125416" y="3594702"/>
            <a:ext cx="70338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Robert Kim</a:t>
            </a:r>
            <a:endParaRPr lang="en-US" sz="942" dirty="0"/>
          </a:p>
        </p:txBody>
      </p:sp>
      <p:sp>
        <p:nvSpPr>
          <p:cNvPr id="34" name="Text 25"/>
          <p:cNvSpPr/>
          <p:nvPr/>
        </p:nvSpPr>
        <p:spPr>
          <a:xfrm>
            <a:off x="6971491" y="3809014"/>
            <a:ext cx="10112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Head of Partnerships</a:t>
            </a:r>
            <a:endParaRPr lang="en-US" sz="732" dirty="0"/>
          </a:p>
        </p:txBody>
      </p:sp>
      <p:sp>
        <p:nvSpPr>
          <p:cNvPr id="35" name="Text 26"/>
          <p:cNvSpPr/>
          <p:nvPr/>
        </p:nvSpPr>
        <p:spPr>
          <a:xfrm>
            <a:off x="6102604" y="3994752"/>
            <a:ext cx="2748976" cy="1114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10+ years in healthcare business development. Previously at Zocdoc. </a:t>
            </a:r>
            <a:endParaRPr lang="en-US" sz="628" dirty="0"/>
          </a:p>
        </p:txBody>
      </p:sp>
      <p:sp>
        <p:nvSpPr>
          <p:cNvPr id="36" name="Text 27"/>
          <p:cNvSpPr/>
          <p:nvPr/>
        </p:nvSpPr>
        <p:spPr>
          <a:xfrm>
            <a:off x="285750" y="4320490"/>
            <a:ext cx="8572500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Advisory Board</a:t>
            </a:r>
            <a:endParaRPr lang="en-US" sz="1046" dirty="0"/>
          </a:p>
        </p:txBody>
      </p:sp>
      <p:sp>
        <p:nvSpPr>
          <p:cNvPr id="37" name="Shape 28"/>
          <p:cNvSpPr/>
          <p:nvPr/>
        </p:nvSpPr>
        <p:spPr>
          <a:xfrm>
            <a:off x="1102816" y="4641959"/>
            <a:ext cx="428625" cy="428625"/>
          </a:xfrm>
          <a:prstGeom prst="ellipse">
            <a:avLst/>
          </a:prstGeom>
          <a:solidFill>
            <a:srgbClr val="E0E0E0"/>
          </a:solidFill>
          <a:ln w="198">
            <a:solidFill>
              <a:srgbClr val="4A90E2"/>
            </a:solidFill>
            <a:prstDash val="solid"/>
          </a:ln>
        </p:spPr>
      </p:sp>
      <p:pic>
        <p:nvPicPr>
          <p:cNvPr id="3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2120" y="4770546"/>
            <a:ext cx="150019" cy="171450"/>
          </a:xfrm>
          <a:prstGeom prst="rect">
            <a:avLst/>
          </a:prstGeom>
        </p:spPr>
      </p:pic>
      <p:sp>
        <p:nvSpPr>
          <p:cNvPr id="39" name="Text 29"/>
          <p:cNvSpPr/>
          <p:nvPr/>
        </p:nvSpPr>
        <p:spPr>
          <a:xfrm>
            <a:off x="931115" y="5127734"/>
            <a:ext cx="77199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Lisa Johnson</a:t>
            </a:r>
            <a:endParaRPr lang="en-US" sz="732" dirty="0"/>
          </a:p>
        </p:txBody>
      </p:sp>
      <p:sp>
        <p:nvSpPr>
          <p:cNvPr id="40" name="Text 30"/>
          <p:cNvSpPr/>
          <p:nvPr/>
        </p:nvSpPr>
        <p:spPr>
          <a:xfrm>
            <a:off x="851669" y="5299184"/>
            <a:ext cx="930892" cy="1114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Former CMO, Medicare</a:t>
            </a:r>
            <a:endParaRPr lang="en-US" sz="628" dirty="0"/>
          </a:p>
        </p:txBody>
      </p:sp>
      <p:sp>
        <p:nvSpPr>
          <p:cNvPr id="41" name="Shape 31"/>
          <p:cNvSpPr/>
          <p:nvPr/>
        </p:nvSpPr>
        <p:spPr>
          <a:xfrm>
            <a:off x="3272730" y="4641959"/>
            <a:ext cx="428625" cy="428625"/>
          </a:xfrm>
          <a:prstGeom prst="ellipse">
            <a:avLst/>
          </a:prstGeom>
          <a:solidFill>
            <a:srgbClr val="E0E0E0"/>
          </a:solidFill>
          <a:ln w="198">
            <a:solidFill>
              <a:srgbClr val="4A90E2"/>
            </a:solidFill>
            <a:prstDash val="solid"/>
          </a:ln>
        </p:spPr>
      </p:sp>
      <p:pic>
        <p:nvPicPr>
          <p:cNvPr id="4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9887" y="4770546"/>
            <a:ext cx="214313" cy="171450"/>
          </a:xfrm>
          <a:prstGeom prst="rect">
            <a:avLst/>
          </a:prstGeom>
        </p:spPr>
      </p:pic>
      <p:sp>
        <p:nvSpPr>
          <p:cNvPr id="43" name="Text 32"/>
          <p:cNvSpPr/>
          <p:nvPr/>
        </p:nvSpPr>
        <p:spPr>
          <a:xfrm>
            <a:off x="3113419" y="5127734"/>
            <a:ext cx="74722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Thomas Wright</a:t>
            </a:r>
            <a:endParaRPr lang="en-US" sz="732" dirty="0"/>
          </a:p>
        </p:txBody>
      </p:sp>
      <p:sp>
        <p:nvSpPr>
          <p:cNvPr id="44" name="Text 33"/>
          <p:cNvSpPr/>
          <p:nvPr/>
        </p:nvSpPr>
        <p:spPr>
          <a:xfrm>
            <a:off x="2844998" y="5299184"/>
            <a:ext cx="1284089" cy="1114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CEO, Regional Hospital Network</a:t>
            </a:r>
            <a:endParaRPr lang="en-US" sz="628" dirty="0"/>
          </a:p>
        </p:txBody>
      </p:sp>
      <p:sp>
        <p:nvSpPr>
          <p:cNvPr id="45" name="Shape 34"/>
          <p:cNvSpPr/>
          <p:nvPr/>
        </p:nvSpPr>
        <p:spPr>
          <a:xfrm>
            <a:off x="5442645" y="4641959"/>
            <a:ext cx="428625" cy="428625"/>
          </a:xfrm>
          <a:prstGeom prst="ellipse">
            <a:avLst/>
          </a:prstGeom>
          <a:solidFill>
            <a:srgbClr val="E0E0E0"/>
          </a:solidFill>
          <a:ln w="198">
            <a:solidFill>
              <a:srgbClr val="4A90E2"/>
            </a:solidFill>
            <a:prstDash val="solid"/>
          </a:ln>
        </p:spPr>
      </p:sp>
      <p:pic>
        <p:nvPicPr>
          <p:cNvPr id="46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71232" y="4770546"/>
            <a:ext cx="171450" cy="171450"/>
          </a:xfrm>
          <a:prstGeom prst="rect">
            <a:avLst/>
          </a:prstGeom>
        </p:spPr>
      </p:pic>
      <p:sp>
        <p:nvSpPr>
          <p:cNvPr id="47" name="Text 35"/>
          <p:cNvSpPr/>
          <p:nvPr/>
        </p:nvSpPr>
        <p:spPr>
          <a:xfrm>
            <a:off x="5219793" y="5127734"/>
            <a:ext cx="87432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Prof. Maria Garcia</a:t>
            </a:r>
            <a:endParaRPr lang="en-US" sz="732" dirty="0"/>
          </a:p>
        </p:txBody>
      </p:sp>
      <p:sp>
        <p:nvSpPr>
          <p:cNvPr id="48" name="Text 36"/>
          <p:cNvSpPr/>
          <p:nvPr/>
        </p:nvSpPr>
        <p:spPr>
          <a:xfrm>
            <a:off x="5014271" y="5299184"/>
            <a:ext cx="1285373" cy="1114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Director, Health Equity Research</a:t>
            </a:r>
            <a:endParaRPr lang="en-US" sz="628" dirty="0"/>
          </a:p>
        </p:txBody>
      </p:sp>
      <p:sp>
        <p:nvSpPr>
          <p:cNvPr id="49" name="Shape 37"/>
          <p:cNvSpPr/>
          <p:nvPr/>
        </p:nvSpPr>
        <p:spPr>
          <a:xfrm>
            <a:off x="7612559" y="4641959"/>
            <a:ext cx="428625" cy="428625"/>
          </a:xfrm>
          <a:prstGeom prst="ellipse">
            <a:avLst/>
          </a:prstGeom>
          <a:solidFill>
            <a:srgbClr val="E0E0E0"/>
          </a:solidFill>
          <a:ln w="198">
            <a:solidFill>
              <a:srgbClr val="4A90E2"/>
            </a:solidFill>
            <a:prstDash val="solid"/>
          </a:ln>
        </p:spPr>
      </p:sp>
      <p:pic>
        <p:nvPicPr>
          <p:cNvPr id="50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41146" y="4770546"/>
            <a:ext cx="171450" cy="171450"/>
          </a:xfrm>
          <a:prstGeom prst="rect">
            <a:avLst/>
          </a:prstGeom>
        </p:spPr>
      </p:pic>
      <p:sp>
        <p:nvSpPr>
          <p:cNvPr id="51" name="Text 38"/>
          <p:cNvSpPr/>
          <p:nvPr/>
        </p:nvSpPr>
        <p:spPr>
          <a:xfrm>
            <a:off x="7518016" y="5127734"/>
            <a:ext cx="61768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David Chang</a:t>
            </a:r>
            <a:endParaRPr lang="en-US" sz="732" dirty="0"/>
          </a:p>
        </p:txBody>
      </p:sp>
      <p:sp>
        <p:nvSpPr>
          <p:cNvPr id="52" name="Text 39"/>
          <p:cNvSpPr/>
          <p:nvPr/>
        </p:nvSpPr>
        <p:spPr>
          <a:xfrm>
            <a:off x="7250739" y="5299184"/>
            <a:ext cx="1152237" cy="111426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28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Partner, Healthcare Ventures</a:t>
            </a:r>
            <a:endParaRPr lang="en-US" sz="628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292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Seeking $3M to Launch Our Pilot and Secure Enterprise Partners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742950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057275"/>
            <a:ext cx="4179094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700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$3,000,000</a:t>
            </a:r>
            <a:endParaRPr lang="en-US" sz="2700" dirty="0"/>
          </a:p>
        </p:txBody>
      </p:sp>
      <p:sp>
        <p:nvSpPr>
          <p:cNvPr id="6" name="Text 3"/>
          <p:cNvSpPr/>
          <p:nvPr/>
        </p:nvSpPr>
        <p:spPr>
          <a:xfrm>
            <a:off x="285750" y="1678781"/>
            <a:ext cx="4179094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We're raising a seed round to accelerate our pilot launch, refine our AI models, and secure our first enterprise partnerships. 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285750" y="2278856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Milestones for the Round</a:t>
            </a:r>
            <a:endParaRPr lang="en-US" sz="1046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650331"/>
            <a:ext cx="114300" cy="114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71488" y="2600325"/>
            <a:ext cx="399335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Launch and complete pilot with 500+ users across multiple healthcare settings </a:t>
            </a:r>
            <a:endParaRPr lang="en-US" sz="837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3056074"/>
            <a:ext cx="114300" cy="11430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71488" y="3006068"/>
            <a:ext cx="3681961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Secure first 2-3 paid enterprise pilots with health systems or insurers </a:t>
            </a:r>
            <a:endParaRPr lang="en-US" sz="837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334680"/>
            <a:ext cx="114300" cy="11430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71488" y="3284674"/>
            <a:ext cx="3993356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Achieve HIPAA compliance and develop FHIR/EHR integration specifications </a:t>
            </a:r>
            <a:endParaRPr lang="en-US" sz="837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3740423"/>
            <a:ext cx="114300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471488" y="3690417"/>
            <a:ext cx="3038549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Expand provider database to 3 major metropolitan areas </a:t>
            </a:r>
            <a:endParaRPr lang="en-US" sz="837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0" y="4019029"/>
            <a:ext cx="114300" cy="1143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471488" y="3969023"/>
            <a:ext cx="339185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Demonstrate 30%+ improvement in appropriate care utilization </a:t>
            </a:r>
            <a:endParaRPr lang="en-US" sz="837" dirty="0"/>
          </a:p>
        </p:txBody>
      </p:sp>
      <p:sp>
        <p:nvSpPr>
          <p:cNvPr id="18" name="Text 10"/>
          <p:cNvSpPr/>
          <p:nvPr/>
        </p:nvSpPr>
        <p:spPr>
          <a:xfrm>
            <a:off x="285750" y="4761979"/>
            <a:ext cx="108758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Dr. Sarah Chen, CEO</a:t>
            </a:r>
            <a:endParaRPr lang="en-US" sz="837" dirty="0"/>
          </a:p>
        </p:txBody>
      </p:sp>
      <p:sp>
        <p:nvSpPr>
          <p:cNvPr id="19" name="Text 11"/>
          <p:cNvSpPr/>
          <p:nvPr/>
        </p:nvSpPr>
        <p:spPr>
          <a:xfrm>
            <a:off x="1373330" y="4761979"/>
            <a:ext cx="22856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| sarah@triageai.com | www.triageai.com </a:t>
            </a:r>
            <a:endParaRPr lang="en-US" sz="837" dirty="0"/>
          </a:p>
        </p:txBody>
      </p:sp>
      <p:sp>
        <p:nvSpPr>
          <p:cNvPr id="20" name="Text 12"/>
          <p:cNvSpPr/>
          <p:nvPr/>
        </p:nvSpPr>
        <p:spPr>
          <a:xfrm>
            <a:off x="4679156" y="1057275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 of Funds</a:t>
            </a:r>
            <a:endParaRPr lang="en-US" sz="1046" dirty="0"/>
          </a:p>
        </p:txBody>
      </p:sp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1378744"/>
            <a:ext cx="4179094" cy="2143125"/>
          </a:xfrm>
          <a:prstGeom prst="rect">
            <a:avLst/>
          </a:prstGeom>
        </p:spPr>
      </p:pic>
      <p:sp>
        <p:nvSpPr>
          <p:cNvPr id="22" name="Shape 13"/>
          <p:cNvSpPr/>
          <p:nvPr/>
        </p:nvSpPr>
        <p:spPr>
          <a:xfrm>
            <a:off x="4679156" y="3754041"/>
            <a:ext cx="114300" cy="114300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23" name="Text 14"/>
          <p:cNvSpPr/>
          <p:nvPr/>
        </p:nvSpPr>
        <p:spPr>
          <a:xfrm>
            <a:off x="4850606" y="3736181"/>
            <a:ext cx="23887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Product: Engineering &amp; AI Model Refinement (60%)</a:t>
            </a:r>
            <a:endParaRPr lang="en-US" sz="732" dirty="0"/>
          </a:p>
        </p:txBody>
      </p:sp>
      <p:sp>
        <p:nvSpPr>
          <p:cNvPr id="24" name="Shape 15"/>
          <p:cNvSpPr/>
          <p:nvPr/>
        </p:nvSpPr>
        <p:spPr>
          <a:xfrm>
            <a:off x="4679156" y="4011216"/>
            <a:ext cx="114300" cy="114300"/>
          </a:xfrm>
          <a:prstGeom prst="rect">
            <a:avLst/>
          </a:prstGeom>
          <a:solidFill>
            <a:srgbClr val="5A9EE5"/>
          </a:solidFill>
          <a:ln/>
        </p:spPr>
      </p:sp>
      <p:sp>
        <p:nvSpPr>
          <p:cNvPr id="25" name="Text 16"/>
          <p:cNvSpPr/>
          <p:nvPr/>
        </p:nvSpPr>
        <p:spPr>
          <a:xfrm>
            <a:off x="4850606" y="3993356"/>
            <a:ext cx="216659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Go-to-Market: Sales, Pilots, Partnerships (25%)</a:t>
            </a:r>
            <a:endParaRPr lang="en-US" sz="732" dirty="0"/>
          </a:p>
        </p:txBody>
      </p:sp>
      <p:sp>
        <p:nvSpPr>
          <p:cNvPr id="26" name="Shape 17"/>
          <p:cNvSpPr/>
          <p:nvPr/>
        </p:nvSpPr>
        <p:spPr>
          <a:xfrm>
            <a:off x="7124356" y="4011216"/>
            <a:ext cx="114300" cy="114300"/>
          </a:xfrm>
          <a:prstGeom prst="rect">
            <a:avLst/>
          </a:prstGeom>
          <a:solidFill>
            <a:srgbClr val="7ABAEB"/>
          </a:solidFill>
          <a:ln/>
        </p:spPr>
      </p:sp>
      <p:sp>
        <p:nvSpPr>
          <p:cNvPr id="27" name="Text 18"/>
          <p:cNvSpPr/>
          <p:nvPr/>
        </p:nvSpPr>
        <p:spPr>
          <a:xfrm>
            <a:off x="7295806" y="3993356"/>
            <a:ext cx="123888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Operations &amp; Admin (15%)</a:t>
            </a:r>
            <a:endParaRPr lang="en-US" sz="732" dirty="0"/>
          </a:p>
        </p:txBody>
      </p:sp>
      <p:sp>
        <p:nvSpPr>
          <p:cNvPr id="28" name="Text 19"/>
          <p:cNvSpPr/>
          <p:nvPr/>
        </p:nvSpPr>
        <p:spPr>
          <a:xfrm>
            <a:off x="4679156" y="4143375"/>
            <a:ext cx="417909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18-Month Runway</a:t>
            </a:r>
            <a:endParaRPr lang="en-US" sz="1046" dirty="0"/>
          </a:p>
        </p:txBody>
      </p:sp>
      <p:pic>
        <p:nvPicPr>
          <p:cNvPr id="2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4514850"/>
            <a:ext cx="100013" cy="114300"/>
          </a:xfrm>
          <a:prstGeom prst="rect">
            <a:avLst/>
          </a:prstGeom>
        </p:spPr>
      </p:pic>
      <p:sp>
        <p:nvSpPr>
          <p:cNvPr id="30" name="Text 20"/>
          <p:cNvSpPr/>
          <p:nvPr/>
        </p:nvSpPr>
        <p:spPr>
          <a:xfrm>
            <a:off x="4850606" y="4466630"/>
            <a:ext cx="665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Months 1-6:</a:t>
            </a:r>
            <a:endParaRPr lang="en-US" sz="837" dirty="0"/>
          </a:p>
        </p:txBody>
      </p:sp>
      <p:sp>
        <p:nvSpPr>
          <p:cNvPr id="31" name="Text 21"/>
          <p:cNvSpPr/>
          <p:nvPr/>
        </p:nvSpPr>
        <p:spPr>
          <a:xfrm>
            <a:off x="5515617" y="4466630"/>
            <a:ext cx="28939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Pilot launch, technical refinement, initial partnerships </a:t>
            </a:r>
            <a:endParaRPr lang="en-US" sz="837" dirty="0"/>
          </a:p>
        </p:txBody>
      </p:sp>
      <p:pic>
        <p:nvPicPr>
          <p:cNvPr id="32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156" y="4793456"/>
            <a:ext cx="100013" cy="114300"/>
          </a:xfrm>
          <a:prstGeom prst="rect">
            <a:avLst/>
          </a:prstGeom>
        </p:spPr>
      </p:pic>
      <p:sp>
        <p:nvSpPr>
          <p:cNvPr id="33" name="Text 22"/>
          <p:cNvSpPr/>
          <p:nvPr/>
        </p:nvSpPr>
        <p:spPr>
          <a:xfrm>
            <a:off x="4850606" y="4745236"/>
            <a:ext cx="73039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Months 7-12:</a:t>
            </a:r>
            <a:endParaRPr lang="en-US" sz="837" dirty="0"/>
          </a:p>
        </p:txBody>
      </p:sp>
      <p:sp>
        <p:nvSpPr>
          <p:cNvPr id="34" name="Text 23"/>
          <p:cNvSpPr/>
          <p:nvPr/>
        </p:nvSpPr>
        <p:spPr>
          <a:xfrm>
            <a:off x="5580999" y="4745236"/>
            <a:ext cx="29078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First paid enterprise pilots, expansion to new markets </a:t>
            </a:r>
            <a:endParaRPr lang="en-US" sz="837" dirty="0"/>
          </a:p>
        </p:txBody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9156" y="5072063"/>
            <a:ext cx="100013" cy="114300"/>
          </a:xfrm>
          <a:prstGeom prst="rect">
            <a:avLst/>
          </a:prstGeom>
        </p:spPr>
      </p:pic>
      <p:sp>
        <p:nvSpPr>
          <p:cNvPr id="36" name="Text 24"/>
          <p:cNvSpPr/>
          <p:nvPr/>
        </p:nvSpPr>
        <p:spPr>
          <a:xfrm>
            <a:off x="4850606" y="5023842"/>
            <a:ext cx="7957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Months 13-18:</a:t>
            </a:r>
            <a:endParaRPr lang="en-US" sz="837" dirty="0"/>
          </a:p>
        </p:txBody>
      </p:sp>
      <p:sp>
        <p:nvSpPr>
          <p:cNvPr id="37" name="Text 25"/>
          <p:cNvSpPr/>
          <p:nvPr/>
        </p:nvSpPr>
        <p:spPr>
          <a:xfrm>
            <a:off x="5646381" y="5023842"/>
            <a:ext cx="300255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Series A preparation with demonstrated outcomes data </a:t>
            </a:r>
            <a:endParaRPr lang="en-US" sz="837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Healthcare System is Broken at the Front Door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8625" y="885825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518047"/>
            <a:ext cx="178594" cy="71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14375" y="1423392"/>
            <a:ext cx="4514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13-27%</a:t>
            </a:r>
            <a:endParaRPr lang="en-US" sz="942" dirty="0"/>
          </a:p>
        </p:txBody>
      </p:sp>
      <p:sp>
        <p:nvSpPr>
          <p:cNvPr id="7" name="Text 3"/>
          <p:cNvSpPr/>
          <p:nvPr/>
        </p:nvSpPr>
        <p:spPr>
          <a:xfrm>
            <a:off x="1165854" y="1423392"/>
            <a:ext cx="13176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of all ER visits are for 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2483514" y="1423392"/>
            <a:ext cx="143645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non-urgent conditions</a:t>
            </a:r>
            <a:endParaRPr lang="en-US" sz="942" dirty="0"/>
          </a:p>
        </p:txBody>
      </p:sp>
      <p:sp>
        <p:nvSpPr>
          <p:cNvPr id="9" name="Text 5"/>
          <p:cNvSpPr/>
          <p:nvPr/>
        </p:nvSpPr>
        <p:spPr>
          <a:xfrm>
            <a:off x="3919965" y="1423392"/>
            <a:ext cx="3446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, </a:t>
            </a:r>
            <a:endParaRPr lang="en-US" sz="942" dirty="0"/>
          </a:p>
        </p:txBody>
      </p:sp>
      <p:sp>
        <p:nvSpPr>
          <p:cNvPr id="10" name="Text 6"/>
          <p:cNvSpPr/>
          <p:nvPr/>
        </p:nvSpPr>
        <p:spPr>
          <a:xfrm>
            <a:off x="714375" y="1616273"/>
            <a:ext cx="36344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resulting in billions in wasted costs and increased wait times </a:t>
            </a:r>
            <a:endParaRPr lang="en-US" sz="942" dirty="0"/>
          </a:p>
        </p:txBody>
      </p:sp>
      <p:sp>
        <p:nvSpPr>
          <p:cNvPr id="11" name="Text 7"/>
          <p:cNvSpPr/>
          <p:nvPr/>
        </p:nvSpPr>
        <p:spPr>
          <a:xfrm>
            <a:off x="714375" y="1809155"/>
            <a:ext cx="130518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true emergencies. </a:t>
            </a:r>
            <a:endParaRPr lang="en-US" sz="942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239566"/>
            <a:ext cx="125016" cy="7144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60797" y="2144911"/>
            <a:ext cx="24028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Fragmented system + patient anxiety</a:t>
            </a:r>
            <a:endParaRPr lang="en-US" sz="942" dirty="0"/>
          </a:p>
        </p:txBody>
      </p:sp>
      <p:sp>
        <p:nvSpPr>
          <p:cNvPr id="14" name="Text 9"/>
          <p:cNvSpPr/>
          <p:nvPr/>
        </p:nvSpPr>
        <p:spPr>
          <a:xfrm>
            <a:off x="3063608" y="2144911"/>
            <a:ext cx="13419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leads to delayed care, </a:t>
            </a:r>
            <a:endParaRPr lang="en-US" sz="942" dirty="0"/>
          </a:p>
        </p:txBody>
      </p:sp>
      <p:sp>
        <p:nvSpPr>
          <p:cNvPr id="15" name="Text 10"/>
          <p:cNvSpPr/>
          <p:nvPr/>
        </p:nvSpPr>
        <p:spPr>
          <a:xfrm>
            <a:off x="660797" y="2337792"/>
            <a:ext cx="320467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worse outcomes, and medical debt, especially for the 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660797" y="2530673"/>
            <a:ext cx="17662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uninsured and underinsured. </a:t>
            </a:r>
            <a:endParaRPr lang="en-US" sz="942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2961084"/>
            <a:ext cx="142875" cy="7144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678656" y="2857500"/>
            <a:ext cx="3750469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Current digital symptom checkers rely on generic advice and offer little actionable direction to appropriate care options. </a:t>
            </a:r>
            <a:endParaRPr lang="en-US" sz="942" dirty="0"/>
          </a:p>
        </p:txBody>
      </p:sp>
      <p:sp>
        <p:nvSpPr>
          <p:cNvPr id="19" name="Shape 13"/>
          <p:cNvSpPr/>
          <p:nvPr/>
        </p:nvSpPr>
        <p:spPr>
          <a:xfrm>
            <a:off x="428625" y="3600450"/>
            <a:ext cx="4000500" cy="1014413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20" name="Shape 14"/>
          <p:cNvSpPr/>
          <p:nvPr/>
        </p:nvSpPr>
        <p:spPr>
          <a:xfrm>
            <a:off x="428625" y="3600450"/>
            <a:ext cx="28575" cy="1014413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21" name="Text 15"/>
          <p:cNvSpPr/>
          <p:nvPr/>
        </p:nvSpPr>
        <p:spPr>
          <a:xfrm>
            <a:off x="571500" y="3743325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Human &amp; Financial Cost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571500" y="3986213"/>
            <a:ext cx="1397496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36%</a:t>
            </a:r>
            <a:endParaRPr lang="en-US" sz="1575" dirty="0"/>
          </a:p>
        </p:txBody>
      </p:sp>
      <p:sp>
        <p:nvSpPr>
          <p:cNvPr id="23" name="Text 17"/>
          <p:cNvSpPr/>
          <p:nvPr/>
        </p:nvSpPr>
        <p:spPr>
          <a:xfrm>
            <a:off x="571500" y="4321969"/>
            <a:ext cx="139749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 adults skip care due to cost</a:t>
            </a:r>
            <a:endParaRPr lang="en-US" sz="732" dirty="0"/>
          </a:p>
        </p:txBody>
      </p:sp>
      <p:sp>
        <p:nvSpPr>
          <p:cNvPr id="24" name="Text 18"/>
          <p:cNvSpPr/>
          <p:nvPr/>
        </p:nvSpPr>
        <p:spPr>
          <a:xfrm>
            <a:off x="2006975" y="3986213"/>
            <a:ext cx="859817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41%</a:t>
            </a:r>
            <a:endParaRPr lang="en-US" sz="1575" dirty="0"/>
          </a:p>
        </p:txBody>
      </p:sp>
      <p:sp>
        <p:nvSpPr>
          <p:cNvPr id="25" name="Text 19"/>
          <p:cNvSpPr/>
          <p:nvPr/>
        </p:nvSpPr>
        <p:spPr>
          <a:xfrm>
            <a:off x="2006975" y="4321969"/>
            <a:ext cx="85981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have medical debt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2904772" y="3986213"/>
            <a:ext cx="1381478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575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$50B+</a:t>
            </a:r>
            <a:endParaRPr lang="en-US" sz="1575" dirty="0"/>
          </a:p>
        </p:txBody>
      </p:sp>
      <p:sp>
        <p:nvSpPr>
          <p:cNvPr id="27" name="Text 21"/>
          <p:cNvSpPr/>
          <p:nvPr/>
        </p:nvSpPr>
        <p:spPr>
          <a:xfrm>
            <a:off x="2904772" y="4321969"/>
            <a:ext cx="138147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annual waste from ER misuse</a:t>
            </a:r>
            <a:endParaRPr lang="en-US" sz="732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414463"/>
            <a:ext cx="4000500" cy="2857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8507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Symptom to Solution in One Conversation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8625" y="885825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414463"/>
            <a:ext cx="4000500" cy="2857500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4714875" y="1568053"/>
            <a:ext cx="285750" cy="285750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7" name="Text 3"/>
          <p:cNvSpPr/>
          <p:nvPr/>
        </p:nvSpPr>
        <p:spPr>
          <a:xfrm>
            <a:off x="4714875" y="1568053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5143500" y="1414463"/>
            <a:ext cx="3571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describes symptoms</a:t>
            </a:r>
            <a:endParaRPr lang="en-US" sz="1046" dirty="0"/>
          </a:p>
        </p:txBody>
      </p:sp>
      <p:sp>
        <p:nvSpPr>
          <p:cNvPr id="9" name="Text 5"/>
          <p:cNvSpPr/>
          <p:nvPr/>
        </p:nvSpPr>
        <p:spPr>
          <a:xfrm>
            <a:off x="5143500" y="1664494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Text or image input of symptoms, with AI-guided follow-up questions for clarity </a:t>
            </a:r>
            <a:endParaRPr lang="en-US" sz="837" dirty="0"/>
          </a:p>
        </p:txBody>
      </p:sp>
      <p:sp>
        <p:nvSpPr>
          <p:cNvPr id="10" name="Shape 6"/>
          <p:cNvSpPr/>
          <p:nvPr/>
        </p:nvSpPr>
        <p:spPr>
          <a:xfrm>
            <a:off x="4714875" y="2375297"/>
            <a:ext cx="285750" cy="285750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11" name="Text 7"/>
          <p:cNvSpPr/>
          <p:nvPr/>
        </p:nvSpPr>
        <p:spPr>
          <a:xfrm>
            <a:off x="4714875" y="2375297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942" dirty="0"/>
          </a:p>
        </p:txBody>
      </p:sp>
      <p:sp>
        <p:nvSpPr>
          <p:cNvPr id="12" name="Text 8"/>
          <p:cNvSpPr/>
          <p:nvPr/>
        </p:nvSpPr>
        <p:spPr>
          <a:xfrm>
            <a:off x="5143500" y="2221706"/>
            <a:ext cx="3571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assesses urgency</a:t>
            </a:r>
            <a:endParaRPr lang="en-US" sz="1046" dirty="0"/>
          </a:p>
        </p:txBody>
      </p:sp>
      <p:sp>
        <p:nvSpPr>
          <p:cNvPr id="13" name="Text 9"/>
          <p:cNvSpPr/>
          <p:nvPr/>
        </p:nvSpPr>
        <p:spPr>
          <a:xfrm>
            <a:off x="5143500" y="2471738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Evidence-based triage into clear categories: Emergency, Urgent, Routine, or Self-Care </a:t>
            </a:r>
            <a:endParaRPr lang="en-US" sz="837" dirty="0"/>
          </a:p>
        </p:txBody>
      </p:sp>
      <p:sp>
        <p:nvSpPr>
          <p:cNvPr id="14" name="Shape 10"/>
          <p:cNvSpPr/>
          <p:nvPr/>
        </p:nvSpPr>
        <p:spPr>
          <a:xfrm>
            <a:off x="4714875" y="3182541"/>
            <a:ext cx="285750" cy="285750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15" name="Text 11"/>
          <p:cNvSpPr/>
          <p:nvPr/>
        </p:nvSpPr>
        <p:spPr>
          <a:xfrm>
            <a:off x="4714875" y="3182541"/>
            <a:ext cx="285750" cy="2857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942" dirty="0"/>
          </a:p>
        </p:txBody>
      </p:sp>
      <p:sp>
        <p:nvSpPr>
          <p:cNvPr id="16" name="Text 12"/>
          <p:cNvSpPr/>
          <p:nvPr/>
        </p:nvSpPr>
        <p:spPr>
          <a:xfrm>
            <a:off x="5143500" y="3028950"/>
            <a:ext cx="3571875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Matched to ideal care</a:t>
            </a:r>
            <a:endParaRPr lang="en-US" sz="1046" dirty="0"/>
          </a:p>
        </p:txBody>
      </p:sp>
      <p:sp>
        <p:nvSpPr>
          <p:cNvPr id="17" name="Text 13"/>
          <p:cNvSpPr/>
          <p:nvPr/>
        </p:nvSpPr>
        <p:spPr>
          <a:xfrm>
            <a:off x="5143500" y="3278981"/>
            <a:ext cx="357187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Personalized care options based on urgency, location, insurance, and affordability </a:t>
            </a:r>
            <a:endParaRPr lang="en-US" sz="837" dirty="0"/>
          </a:p>
        </p:txBody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5" y="3939778"/>
            <a:ext cx="142875" cy="7144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4964906" y="3845123"/>
            <a:ext cx="139300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Multi-modal AI Triage:</a:t>
            </a:r>
            <a:endParaRPr lang="en-US" sz="942" dirty="0"/>
          </a:p>
        </p:txBody>
      </p:sp>
      <p:sp>
        <p:nvSpPr>
          <p:cNvPr id="20" name="Text 15"/>
          <p:cNvSpPr/>
          <p:nvPr/>
        </p:nvSpPr>
        <p:spPr>
          <a:xfrm>
            <a:off x="6357910" y="3845123"/>
            <a:ext cx="219204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Combines a fine-tuned Medical LLM </a:t>
            </a:r>
            <a:endParaRPr lang="en-US" sz="942" dirty="0"/>
          </a:p>
        </p:txBody>
      </p:sp>
      <p:sp>
        <p:nvSpPr>
          <p:cNvPr id="21" name="Text 16"/>
          <p:cNvSpPr/>
          <p:nvPr/>
        </p:nvSpPr>
        <p:spPr>
          <a:xfrm>
            <a:off x="4964906" y="4038005"/>
            <a:ext cx="227561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and Vision AI to analyze text + images </a:t>
            </a:r>
            <a:endParaRPr lang="en-US" sz="942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4875" y="4468416"/>
            <a:ext cx="142875" cy="7144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4964906" y="4373761"/>
            <a:ext cx="163628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Evidence-Based Guidance:</a:t>
            </a:r>
            <a:endParaRPr lang="en-US" sz="942" dirty="0"/>
          </a:p>
        </p:txBody>
      </p:sp>
      <p:sp>
        <p:nvSpPr>
          <p:cNvPr id="24" name="Text 18"/>
          <p:cNvSpPr/>
          <p:nvPr/>
        </p:nvSpPr>
        <p:spPr>
          <a:xfrm>
            <a:off x="6601188" y="4373761"/>
            <a:ext cx="16450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Safe, conservative urgency 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4964906" y="4566642"/>
            <a:ext cx="246169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assessment following medical guidelines </a:t>
            </a:r>
            <a:endParaRPr lang="en-US" sz="942" dirty="0"/>
          </a:p>
        </p:txBody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4997053"/>
            <a:ext cx="107156" cy="7144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4929188" y="4902398"/>
            <a:ext cx="16512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Smart Resource Matching:</a:t>
            </a:r>
            <a:endParaRPr lang="en-US" sz="942" dirty="0"/>
          </a:p>
        </p:txBody>
      </p:sp>
      <p:sp>
        <p:nvSpPr>
          <p:cNvPr id="28" name="Text 21"/>
          <p:cNvSpPr/>
          <p:nvPr/>
        </p:nvSpPr>
        <p:spPr>
          <a:xfrm>
            <a:off x="6580398" y="4902398"/>
            <a:ext cx="178892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Finds the right care based on </a:t>
            </a:r>
            <a:endParaRPr lang="en-US" sz="942" dirty="0"/>
          </a:p>
        </p:txBody>
      </p:sp>
      <p:sp>
        <p:nvSpPr>
          <p:cNvPr id="29" name="Text 22"/>
          <p:cNvSpPr/>
          <p:nvPr/>
        </p:nvSpPr>
        <p:spPr>
          <a:xfrm>
            <a:off x="4929188" y="5095280"/>
            <a:ext cx="230313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multiple factors including affordability </a:t>
            </a:r>
            <a:endParaRPr lang="en-US" sz="942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504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Technology Behind Smarter Care Navigation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742950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1057275"/>
            <a:ext cx="357188" cy="357188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06" y="1164431"/>
            <a:ext cx="142875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94" y="1057275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Input Layer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0094" y="1287661"/>
            <a:ext cx="367208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User → Text / Voice / Image Upload. Multi-modal interface captures symptoms </a:t>
            </a:r>
            <a:endParaRPr lang="en-US" sz="732" dirty="0"/>
          </a:p>
        </p:txBody>
      </p:sp>
      <p:sp>
        <p:nvSpPr>
          <p:cNvPr id="9" name="Text 5"/>
          <p:cNvSpPr/>
          <p:nvPr/>
        </p:nvSpPr>
        <p:spPr>
          <a:xfrm>
            <a:off x="750094" y="1427662"/>
            <a:ext cx="231471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through natural language and visual inputs, with </a:t>
            </a:r>
            <a:endParaRPr lang="en-US" sz="732" dirty="0"/>
          </a:p>
        </p:txBody>
      </p:sp>
      <p:sp>
        <p:nvSpPr>
          <p:cNvPr id="10" name="Text 6"/>
          <p:cNvSpPr/>
          <p:nvPr/>
        </p:nvSpPr>
        <p:spPr>
          <a:xfrm>
            <a:off x="3064808" y="1427662"/>
            <a:ext cx="84031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conversational UI</a:t>
            </a:r>
            <a:endParaRPr lang="en-US" sz="732" dirty="0"/>
          </a:p>
        </p:txBody>
      </p:sp>
      <p:sp>
        <p:nvSpPr>
          <p:cNvPr id="11" name="Text 7"/>
          <p:cNvSpPr/>
          <p:nvPr/>
        </p:nvSpPr>
        <p:spPr>
          <a:xfrm>
            <a:off x="3905120" y="1427662"/>
            <a:ext cx="5040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follow-</a:t>
            </a:r>
            <a:endParaRPr lang="en-US" sz="732" dirty="0"/>
          </a:p>
        </p:txBody>
      </p:sp>
      <p:sp>
        <p:nvSpPr>
          <p:cNvPr id="12" name="Text 8"/>
          <p:cNvSpPr/>
          <p:nvPr/>
        </p:nvSpPr>
        <p:spPr>
          <a:xfrm>
            <a:off x="750094" y="1567662"/>
            <a:ext cx="63590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up questions. </a:t>
            </a:r>
            <a:endParaRPr lang="en-US" sz="732" dirty="0"/>
          </a:p>
        </p:txBody>
      </p:sp>
      <p:sp>
        <p:nvSpPr>
          <p:cNvPr id="13" name="Shape 9"/>
          <p:cNvSpPr/>
          <p:nvPr/>
        </p:nvSpPr>
        <p:spPr>
          <a:xfrm>
            <a:off x="285750" y="1848752"/>
            <a:ext cx="357188" cy="357188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06" y="1955909"/>
            <a:ext cx="142875" cy="14287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0094" y="1848752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Brain</a:t>
            </a:r>
            <a:endParaRPr lang="en-US" sz="942" dirty="0"/>
          </a:p>
        </p:txBody>
      </p:sp>
      <p:sp>
        <p:nvSpPr>
          <p:cNvPr id="16" name="Text 11"/>
          <p:cNvSpPr/>
          <p:nvPr/>
        </p:nvSpPr>
        <p:spPr>
          <a:xfrm>
            <a:off x="750094" y="2079138"/>
            <a:ext cx="5968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Medical LLM</a:t>
            </a:r>
            <a:endParaRPr lang="en-US" sz="732" dirty="0"/>
          </a:p>
        </p:txBody>
      </p:sp>
      <p:sp>
        <p:nvSpPr>
          <p:cNvPr id="17" name="Text 12"/>
          <p:cNvSpPr/>
          <p:nvPr/>
        </p:nvSpPr>
        <p:spPr>
          <a:xfrm>
            <a:off x="1346988" y="2079138"/>
            <a:ext cx="101095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(Fine-tuned Llama) + </a:t>
            </a:r>
            <a:endParaRPr lang="en-US" sz="732" dirty="0"/>
          </a:p>
        </p:txBody>
      </p:sp>
      <p:sp>
        <p:nvSpPr>
          <p:cNvPr id="18" name="Text 13"/>
          <p:cNvSpPr/>
          <p:nvPr/>
        </p:nvSpPr>
        <p:spPr>
          <a:xfrm>
            <a:off x="2357940" y="2079138"/>
            <a:ext cx="6133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Vision Model</a:t>
            </a:r>
            <a:endParaRPr lang="en-US" sz="732" dirty="0"/>
          </a:p>
        </p:txBody>
      </p:sp>
      <p:sp>
        <p:nvSpPr>
          <p:cNvPr id="19" name="Text 14"/>
          <p:cNvSpPr/>
          <p:nvPr/>
        </p:nvSpPr>
        <p:spPr>
          <a:xfrm>
            <a:off x="2971326" y="2079138"/>
            <a:ext cx="69241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(Google Cloud </a:t>
            </a:r>
            <a:endParaRPr lang="en-US" sz="732" dirty="0"/>
          </a:p>
        </p:txBody>
      </p:sp>
      <p:sp>
        <p:nvSpPr>
          <p:cNvPr id="20" name="Text 15"/>
          <p:cNvSpPr/>
          <p:nvPr/>
        </p:nvSpPr>
        <p:spPr>
          <a:xfrm>
            <a:off x="750094" y="2219139"/>
            <a:ext cx="34078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Vision/TensorFlow Lite). Proprietary medical knowledge graph and triage </a:t>
            </a:r>
            <a:endParaRPr lang="en-US" sz="732" dirty="0"/>
          </a:p>
        </p:txBody>
      </p:sp>
      <p:sp>
        <p:nvSpPr>
          <p:cNvPr id="21" name="Text 16"/>
          <p:cNvSpPr/>
          <p:nvPr/>
        </p:nvSpPr>
        <p:spPr>
          <a:xfrm>
            <a:off x="750094" y="2359140"/>
            <a:ext cx="18545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algorithm trained on clinical guidelines. </a:t>
            </a:r>
            <a:endParaRPr lang="en-US" sz="732" dirty="0"/>
          </a:p>
        </p:txBody>
      </p:sp>
      <p:sp>
        <p:nvSpPr>
          <p:cNvPr id="22" name="Shape 17"/>
          <p:cNvSpPr/>
          <p:nvPr/>
        </p:nvSpPr>
        <p:spPr>
          <a:xfrm>
            <a:off x="285750" y="2640230"/>
            <a:ext cx="357188" cy="357188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36" y="2747386"/>
            <a:ext cx="125016" cy="142875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750094" y="2640230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Layer</a:t>
            </a:r>
            <a:endParaRPr lang="en-US" sz="942" dirty="0"/>
          </a:p>
        </p:txBody>
      </p:sp>
      <p:sp>
        <p:nvSpPr>
          <p:cNvPr id="25" name="Text 19"/>
          <p:cNvSpPr/>
          <p:nvPr/>
        </p:nvSpPr>
        <p:spPr>
          <a:xfrm>
            <a:off x="750094" y="2870615"/>
            <a:ext cx="5747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Geolocation</a:t>
            </a:r>
            <a:endParaRPr lang="en-US" sz="732" dirty="0"/>
          </a:p>
        </p:txBody>
      </p:sp>
      <p:sp>
        <p:nvSpPr>
          <p:cNvPr id="26" name="Text 20"/>
          <p:cNvSpPr/>
          <p:nvPr/>
        </p:nvSpPr>
        <p:spPr>
          <a:xfrm>
            <a:off x="1324887" y="2870615"/>
            <a:ext cx="1092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+ </a:t>
            </a:r>
            <a:endParaRPr lang="en-US" sz="732" dirty="0"/>
          </a:p>
        </p:txBody>
      </p:sp>
      <p:sp>
        <p:nvSpPr>
          <p:cNvPr id="27" name="Text 21"/>
          <p:cNvSpPr/>
          <p:nvPr/>
        </p:nvSpPr>
        <p:spPr>
          <a:xfrm>
            <a:off x="1434108" y="2870615"/>
            <a:ext cx="12873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Curated Provider Database</a:t>
            </a:r>
            <a:endParaRPr lang="en-US" sz="732" dirty="0"/>
          </a:p>
        </p:txBody>
      </p:sp>
      <p:sp>
        <p:nvSpPr>
          <p:cNvPr id="28" name="Text 22"/>
          <p:cNvSpPr/>
          <p:nvPr/>
        </p:nvSpPr>
        <p:spPr>
          <a:xfrm>
            <a:off x="2721490" y="2870615"/>
            <a:ext cx="16494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(Cost, Insurance, Hours). Real-time </a:t>
            </a:r>
            <a:endParaRPr lang="en-US" sz="732" dirty="0"/>
          </a:p>
        </p:txBody>
      </p:sp>
      <p:sp>
        <p:nvSpPr>
          <p:cNvPr id="29" name="Text 23"/>
          <p:cNvSpPr/>
          <p:nvPr/>
        </p:nvSpPr>
        <p:spPr>
          <a:xfrm>
            <a:off x="750094" y="3010616"/>
            <a:ext cx="33886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data integration with wait times, insurance acceptance, and sliding scale </a:t>
            </a:r>
            <a:endParaRPr lang="en-US" sz="732" dirty="0"/>
          </a:p>
        </p:txBody>
      </p:sp>
      <p:sp>
        <p:nvSpPr>
          <p:cNvPr id="30" name="Text 24"/>
          <p:cNvSpPr/>
          <p:nvPr/>
        </p:nvSpPr>
        <p:spPr>
          <a:xfrm>
            <a:off x="750094" y="3150617"/>
            <a:ext cx="51956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availability. </a:t>
            </a:r>
            <a:endParaRPr lang="en-US" sz="732" dirty="0"/>
          </a:p>
        </p:txBody>
      </p:sp>
      <p:sp>
        <p:nvSpPr>
          <p:cNvPr id="31" name="Shape 25"/>
          <p:cNvSpPr/>
          <p:nvPr/>
        </p:nvSpPr>
        <p:spPr>
          <a:xfrm>
            <a:off x="285750" y="3431707"/>
            <a:ext cx="357188" cy="357188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977" y="3538863"/>
            <a:ext cx="160734" cy="142875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750094" y="3431707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Output Layer</a:t>
            </a:r>
            <a:endParaRPr lang="en-US" sz="942" dirty="0"/>
          </a:p>
        </p:txBody>
      </p:sp>
      <p:sp>
        <p:nvSpPr>
          <p:cNvPr id="34" name="Text 27"/>
          <p:cNvSpPr/>
          <p:nvPr/>
        </p:nvSpPr>
        <p:spPr>
          <a:xfrm>
            <a:off x="750094" y="3662093"/>
            <a:ext cx="56949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Triage Level</a:t>
            </a:r>
            <a:endParaRPr lang="en-US" sz="732" dirty="0"/>
          </a:p>
        </p:txBody>
      </p:sp>
      <p:sp>
        <p:nvSpPr>
          <p:cNvPr id="35" name="Text 28"/>
          <p:cNvSpPr/>
          <p:nvPr/>
        </p:nvSpPr>
        <p:spPr>
          <a:xfrm>
            <a:off x="1319585" y="3662093"/>
            <a:ext cx="10922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+ </a:t>
            </a:r>
            <a:endParaRPr lang="en-US" sz="732" dirty="0"/>
          </a:p>
        </p:txBody>
      </p:sp>
      <p:sp>
        <p:nvSpPr>
          <p:cNvPr id="36" name="Text 29"/>
          <p:cNvSpPr/>
          <p:nvPr/>
        </p:nvSpPr>
        <p:spPr>
          <a:xfrm>
            <a:off x="1428806" y="3662093"/>
            <a:ext cx="126056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Care Options</a:t>
            </a:r>
            <a:endParaRPr lang="en-US" sz="732" dirty="0"/>
          </a:p>
        </p:txBody>
      </p:sp>
      <p:sp>
        <p:nvSpPr>
          <p:cNvPr id="37" name="Text 30"/>
          <p:cNvSpPr/>
          <p:nvPr/>
        </p:nvSpPr>
        <p:spPr>
          <a:xfrm>
            <a:off x="2689371" y="3662093"/>
            <a:ext cx="160611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(Map, Directions, Telehealth Link). </a:t>
            </a:r>
            <a:endParaRPr lang="en-US" sz="732" dirty="0"/>
          </a:p>
        </p:txBody>
      </p:sp>
      <p:sp>
        <p:nvSpPr>
          <p:cNvPr id="38" name="Text 31"/>
          <p:cNvSpPr/>
          <p:nvPr/>
        </p:nvSpPr>
        <p:spPr>
          <a:xfrm>
            <a:off x="750094" y="3802094"/>
            <a:ext cx="315979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Actionable guidance with clear next steps and direct connections to </a:t>
            </a:r>
            <a:endParaRPr lang="en-US" sz="732" dirty="0"/>
          </a:p>
        </p:txBody>
      </p:sp>
      <p:sp>
        <p:nvSpPr>
          <p:cNvPr id="39" name="Text 32"/>
          <p:cNvSpPr/>
          <p:nvPr/>
        </p:nvSpPr>
        <p:spPr>
          <a:xfrm>
            <a:off x="750094" y="3942094"/>
            <a:ext cx="80880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appropriate care. </a:t>
            </a:r>
            <a:endParaRPr lang="en-US" sz="732" dirty="0"/>
          </a:p>
        </p:txBody>
      </p:sp>
      <p:sp>
        <p:nvSpPr>
          <p:cNvPr id="40" name="Shape 33"/>
          <p:cNvSpPr/>
          <p:nvPr/>
        </p:nvSpPr>
        <p:spPr>
          <a:xfrm>
            <a:off x="285750" y="4330340"/>
            <a:ext cx="4179094" cy="634315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41" name="Shape 34"/>
          <p:cNvSpPr/>
          <p:nvPr/>
        </p:nvSpPr>
        <p:spPr>
          <a:xfrm>
            <a:off x="285750" y="4330340"/>
            <a:ext cx="28575" cy="63431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42" name="Text 35"/>
          <p:cNvSpPr/>
          <p:nvPr/>
        </p:nvSpPr>
        <p:spPr>
          <a:xfrm>
            <a:off x="392906" y="4439283"/>
            <a:ext cx="92921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Differentiator:</a:t>
            </a:r>
            <a:endParaRPr lang="en-US" sz="732" dirty="0"/>
          </a:p>
        </p:txBody>
      </p:sp>
      <p:sp>
        <p:nvSpPr>
          <p:cNvPr id="43" name="Text 36"/>
          <p:cNvSpPr/>
          <p:nvPr/>
        </p:nvSpPr>
        <p:spPr>
          <a:xfrm>
            <a:off x="1322124" y="4439283"/>
            <a:ext cx="29166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Seamless integration of advanced AI with practical, real-world </a:t>
            </a:r>
            <a:endParaRPr lang="en-US" sz="732" dirty="0"/>
          </a:p>
        </p:txBody>
      </p:sp>
      <p:sp>
        <p:nvSpPr>
          <p:cNvPr id="44" name="Text 37"/>
          <p:cNvSpPr/>
          <p:nvPr/>
        </p:nvSpPr>
        <p:spPr>
          <a:xfrm>
            <a:off x="392906" y="4579283"/>
            <a:ext cx="37912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healthcare data to deliver not just medical advice, but actionable, affordable care </a:t>
            </a:r>
            <a:endParaRPr lang="en-US" sz="732" dirty="0"/>
          </a:p>
        </p:txBody>
      </p:sp>
      <p:sp>
        <p:nvSpPr>
          <p:cNvPr id="45" name="Text 38"/>
          <p:cNvSpPr/>
          <p:nvPr/>
        </p:nvSpPr>
        <p:spPr>
          <a:xfrm>
            <a:off x="392906" y="4719284"/>
            <a:ext cx="3809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options. </a:t>
            </a:r>
            <a:endParaRPr lang="en-US" sz="732" dirty="0"/>
          </a:p>
        </p:txBody>
      </p:sp>
      <p:pic>
        <p:nvPicPr>
          <p:cNvPr id="4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057275"/>
            <a:ext cx="4179094" cy="2500313"/>
          </a:xfrm>
          <a:prstGeom prst="rect">
            <a:avLst/>
          </a:prstGeom>
        </p:spPr>
      </p:pic>
      <p:pic>
        <p:nvPicPr>
          <p:cNvPr id="4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9156" y="3750469"/>
            <a:ext cx="114300" cy="114300"/>
          </a:xfrm>
          <a:prstGeom prst="rect">
            <a:avLst/>
          </a:prstGeom>
        </p:spPr>
      </p:pic>
      <p:sp>
        <p:nvSpPr>
          <p:cNvPr id="48" name="Text 39"/>
          <p:cNvSpPr/>
          <p:nvPr/>
        </p:nvSpPr>
        <p:spPr>
          <a:xfrm>
            <a:off x="4864894" y="3702248"/>
            <a:ext cx="86112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HIPAA-Compliant</a:t>
            </a:r>
            <a:endParaRPr lang="en-US" sz="732" dirty="0"/>
          </a:p>
        </p:txBody>
      </p:sp>
      <p:sp>
        <p:nvSpPr>
          <p:cNvPr id="49" name="Text 40"/>
          <p:cNvSpPr/>
          <p:nvPr/>
        </p:nvSpPr>
        <p:spPr>
          <a:xfrm>
            <a:off x="5726023" y="3702248"/>
            <a:ext cx="90633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data handling with </a:t>
            </a:r>
            <a:endParaRPr lang="en-US" sz="732" dirty="0"/>
          </a:p>
        </p:txBody>
      </p:sp>
      <p:sp>
        <p:nvSpPr>
          <p:cNvPr id="50" name="Text 41"/>
          <p:cNvSpPr/>
          <p:nvPr/>
        </p:nvSpPr>
        <p:spPr>
          <a:xfrm>
            <a:off x="4864894" y="3842249"/>
            <a:ext cx="105074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end-to-end encryption </a:t>
            </a:r>
            <a:endParaRPr lang="en-US" sz="732" dirty="0"/>
          </a:p>
        </p:txBody>
      </p:sp>
      <p:pic>
        <p:nvPicPr>
          <p:cNvPr id="5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22281" y="3750469"/>
            <a:ext cx="100013" cy="114300"/>
          </a:xfrm>
          <a:prstGeom prst="rect">
            <a:avLst/>
          </a:prstGeom>
        </p:spPr>
      </p:pic>
      <p:sp>
        <p:nvSpPr>
          <p:cNvPr id="52" name="Text 42"/>
          <p:cNvSpPr/>
          <p:nvPr/>
        </p:nvSpPr>
        <p:spPr>
          <a:xfrm>
            <a:off x="6993731" y="3702248"/>
            <a:ext cx="42686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API-First</a:t>
            </a:r>
            <a:endParaRPr lang="en-US" sz="732" dirty="0"/>
          </a:p>
        </p:txBody>
      </p:sp>
      <p:sp>
        <p:nvSpPr>
          <p:cNvPr id="53" name="Text 43"/>
          <p:cNvSpPr/>
          <p:nvPr/>
        </p:nvSpPr>
        <p:spPr>
          <a:xfrm>
            <a:off x="7420598" y="3702248"/>
            <a:ext cx="121136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architecture for seamless </a:t>
            </a:r>
            <a:endParaRPr lang="en-US" sz="732" dirty="0"/>
          </a:p>
        </p:txBody>
      </p:sp>
      <p:sp>
        <p:nvSpPr>
          <p:cNvPr id="54" name="Text 44"/>
          <p:cNvSpPr/>
          <p:nvPr/>
        </p:nvSpPr>
        <p:spPr>
          <a:xfrm>
            <a:off x="6993731" y="3842249"/>
            <a:ext cx="52127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integration </a:t>
            </a:r>
            <a:endParaRPr lang="en-US" sz="732" dirty="0"/>
          </a:p>
        </p:txBody>
      </p:sp>
      <p:pic>
        <p:nvPicPr>
          <p:cNvPr id="5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9156" y="4137627"/>
            <a:ext cx="85725" cy="114300"/>
          </a:xfrm>
          <a:prstGeom prst="rect">
            <a:avLst/>
          </a:prstGeom>
        </p:spPr>
      </p:pic>
      <p:sp>
        <p:nvSpPr>
          <p:cNvPr id="56" name="Text 45"/>
          <p:cNvSpPr/>
          <p:nvPr/>
        </p:nvSpPr>
        <p:spPr>
          <a:xfrm>
            <a:off x="4836319" y="4089406"/>
            <a:ext cx="74200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Cross-Platform</a:t>
            </a:r>
            <a:endParaRPr lang="en-US" sz="732" dirty="0"/>
          </a:p>
        </p:txBody>
      </p:sp>
      <p:sp>
        <p:nvSpPr>
          <p:cNvPr id="57" name="Text 46"/>
          <p:cNvSpPr/>
          <p:nvPr/>
        </p:nvSpPr>
        <p:spPr>
          <a:xfrm>
            <a:off x="5578320" y="4089406"/>
            <a:ext cx="106545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support (iOS, Android, </a:t>
            </a:r>
            <a:endParaRPr lang="en-US" sz="732" dirty="0"/>
          </a:p>
        </p:txBody>
      </p:sp>
      <p:sp>
        <p:nvSpPr>
          <p:cNvPr id="58" name="Text 47"/>
          <p:cNvSpPr/>
          <p:nvPr/>
        </p:nvSpPr>
        <p:spPr>
          <a:xfrm>
            <a:off x="4836319" y="4229407"/>
            <a:ext cx="2389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Web) </a:t>
            </a:r>
            <a:endParaRPr lang="en-US" sz="732" dirty="0"/>
          </a:p>
        </p:txBody>
      </p:sp>
      <p:pic>
        <p:nvPicPr>
          <p:cNvPr id="5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22281" y="4137627"/>
            <a:ext cx="142875" cy="114300"/>
          </a:xfrm>
          <a:prstGeom prst="rect">
            <a:avLst/>
          </a:prstGeom>
        </p:spPr>
      </p:pic>
      <p:sp>
        <p:nvSpPr>
          <p:cNvPr id="60" name="Text 48"/>
          <p:cNvSpPr/>
          <p:nvPr/>
        </p:nvSpPr>
        <p:spPr>
          <a:xfrm>
            <a:off x="7036594" y="4089406"/>
            <a:ext cx="7219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Scalable Cloud</a:t>
            </a:r>
            <a:endParaRPr lang="en-US" sz="732" dirty="0"/>
          </a:p>
        </p:txBody>
      </p:sp>
      <p:sp>
        <p:nvSpPr>
          <p:cNvPr id="61" name="Text 49"/>
          <p:cNvSpPr/>
          <p:nvPr/>
        </p:nvSpPr>
        <p:spPr>
          <a:xfrm>
            <a:off x="7758503" y="4089406"/>
            <a:ext cx="9005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infrastructure with </a:t>
            </a:r>
            <a:endParaRPr lang="en-US" sz="732" dirty="0"/>
          </a:p>
        </p:txBody>
      </p:sp>
      <p:sp>
        <p:nvSpPr>
          <p:cNvPr id="62" name="Text 50"/>
          <p:cNvSpPr/>
          <p:nvPr/>
        </p:nvSpPr>
        <p:spPr>
          <a:xfrm>
            <a:off x="7036594" y="4229407"/>
            <a:ext cx="57367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auto-scaling </a:t>
            </a:r>
            <a:endParaRPr lang="en-US" sz="732" dirty="0"/>
          </a:p>
        </p:txBody>
      </p:sp>
      <p:pic>
        <p:nvPicPr>
          <p:cNvPr id="6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79156" y="4524784"/>
            <a:ext cx="85725" cy="114300"/>
          </a:xfrm>
          <a:prstGeom prst="rect">
            <a:avLst/>
          </a:prstGeom>
        </p:spPr>
      </p:pic>
      <p:sp>
        <p:nvSpPr>
          <p:cNvPr id="64" name="Text 51"/>
          <p:cNvSpPr/>
          <p:nvPr/>
        </p:nvSpPr>
        <p:spPr>
          <a:xfrm>
            <a:off x="4836319" y="4476564"/>
            <a:ext cx="8429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FHIR-Compatible</a:t>
            </a:r>
            <a:endParaRPr lang="en-US" sz="732" dirty="0"/>
          </a:p>
        </p:txBody>
      </p:sp>
      <p:sp>
        <p:nvSpPr>
          <p:cNvPr id="65" name="Text 52"/>
          <p:cNvSpPr/>
          <p:nvPr/>
        </p:nvSpPr>
        <p:spPr>
          <a:xfrm>
            <a:off x="5679225" y="4476564"/>
            <a:ext cx="6861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healthcare </a:t>
            </a:r>
            <a:endParaRPr lang="en-US" sz="732" dirty="0"/>
          </a:p>
        </p:txBody>
      </p:sp>
      <p:sp>
        <p:nvSpPr>
          <p:cNvPr id="66" name="Text 53"/>
          <p:cNvSpPr/>
          <p:nvPr/>
        </p:nvSpPr>
        <p:spPr>
          <a:xfrm>
            <a:off x="4836319" y="4616565"/>
            <a:ext cx="8801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system integration </a:t>
            </a:r>
            <a:endParaRPr lang="en-US" sz="732" dirty="0"/>
          </a:p>
        </p:txBody>
      </p:sp>
      <p:pic>
        <p:nvPicPr>
          <p:cNvPr id="6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22281" y="4524784"/>
            <a:ext cx="114300" cy="114300"/>
          </a:xfrm>
          <a:prstGeom prst="rect">
            <a:avLst/>
          </a:prstGeom>
        </p:spPr>
      </p:pic>
      <p:sp>
        <p:nvSpPr>
          <p:cNvPr id="68" name="Text 54"/>
          <p:cNvSpPr/>
          <p:nvPr/>
        </p:nvSpPr>
        <p:spPr>
          <a:xfrm>
            <a:off x="7008019" y="4476564"/>
            <a:ext cx="102574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Analytics Dashboard</a:t>
            </a:r>
            <a:endParaRPr lang="en-US" sz="732" dirty="0"/>
          </a:p>
        </p:txBody>
      </p:sp>
      <p:sp>
        <p:nvSpPr>
          <p:cNvPr id="69" name="Text 55"/>
          <p:cNvSpPr/>
          <p:nvPr/>
        </p:nvSpPr>
        <p:spPr>
          <a:xfrm>
            <a:off x="8033761" y="4476564"/>
            <a:ext cx="6731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 enterprise </a:t>
            </a:r>
            <a:endParaRPr lang="en-US" sz="732" dirty="0"/>
          </a:p>
        </p:txBody>
      </p:sp>
      <p:sp>
        <p:nvSpPr>
          <p:cNvPr id="70" name="Text 56"/>
          <p:cNvSpPr/>
          <p:nvPr/>
        </p:nvSpPr>
        <p:spPr>
          <a:xfrm>
            <a:off x="7008019" y="4616565"/>
            <a:ext cx="49347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customers </a:t>
            </a:r>
            <a:endParaRPr lang="en-US" sz="732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14313" y="214313"/>
            <a:ext cx="8715375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80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"Sharp abdominal pain + nausea" → Urgent Care in 0.7 miles</a:t>
            </a:r>
            <a:endParaRPr lang="en-US" sz="1800" dirty="0"/>
          </a:p>
        </p:txBody>
      </p:sp>
      <p:sp>
        <p:nvSpPr>
          <p:cNvPr id="4" name="Shape 1"/>
          <p:cNvSpPr/>
          <p:nvPr/>
        </p:nvSpPr>
        <p:spPr>
          <a:xfrm>
            <a:off x="214313" y="614363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5" name="Shape 2"/>
          <p:cNvSpPr/>
          <p:nvPr/>
        </p:nvSpPr>
        <p:spPr>
          <a:xfrm>
            <a:off x="214313" y="857250"/>
            <a:ext cx="214313" cy="214313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6" name="Text 3"/>
          <p:cNvSpPr/>
          <p:nvPr/>
        </p:nvSpPr>
        <p:spPr>
          <a:xfrm>
            <a:off x="214313" y="857250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732" dirty="0"/>
          </a:p>
        </p:txBody>
      </p:sp>
      <p:sp>
        <p:nvSpPr>
          <p:cNvPr id="7" name="Text 4"/>
          <p:cNvSpPr/>
          <p:nvPr/>
        </p:nvSpPr>
        <p:spPr>
          <a:xfrm>
            <a:off x="514350" y="857250"/>
            <a:ext cx="39862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User describes symptoms</a:t>
            </a:r>
            <a:endParaRPr lang="en-US" sz="837" dirty="0"/>
          </a:p>
        </p:txBody>
      </p:sp>
      <p:sp>
        <p:nvSpPr>
          <p:cNvPr id="8" name="Shape 5"/>
          <p:cNvSpPr/>
          <p:nvPr/>
        </p:nvSpPr>
        <p:spPr>
          <a:xfrm>
            <a:off x="514350" y="1064419"/>
            <a:ext cx="3986213" cy="392906"/>
          </a:xfrm>
          <a:prstGeom prst="rect">
            <a:avLst/>
          </a:prstGeom>
          <a:solidFill>
            <a:srgbClr val="E8F4FE"/>
          </a:solidFill>
          <a:ln/>
        </p:spPr>
      </p:sp>
      <p:sp>
        <p:nvSpPr>
          <p:cNvPr id="9" name="Shape 6"/>
          <p:cNvSpPr/>
          <p:nvPr/>
        </p:nvSpPr>
        <p:spPr>
          <a:xfrm>
            <a:off x="514350" y="1064419"/>
            <a:ext cx="21431" cy="392906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0" name="Text 7"/>
          <p:cNvSpPr/>
          <p:nvPr/>
        </p:nvSpPr>
        <p:spPr>
          <a:xfrm>
            <a:off x="514350" y="1064419"/>
            <a:ext cx="3986213" cy="3929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"I've been having sharp pain in my lower right abdomen since this morning. Also feeling nauseous." </a:t>
            </a:r>
            <a:endParaRPr lang="en-US" sz="680" dirty="0"/>
          </a:p>
        </p:txBody>
      </p:sp>
      <p:sp>
        <p:nvSpPr>
          <p:cNvPr id="11" name="Shape 8"/>
          <p:cNvSpPr/>
          <p:nvPr/>
        </p:nvSpPr>
        <p:spPr>
          <a:xfrm>
            <a:off x="214313" y="1543050"/>
            <a:ext cx="214313" cy="214313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12" name="Text 9"/>
          <p:cNvSpPr/>
          <p:nvPr/>
        </p:nvSpPr>
        <p:spPr>
          <a:xfrm>
            <a:off x="214313" y="1543050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732" dirty="0"/>
          </a:p>
        </p:txBody>
      </p:sp>
      <p:sp>
        <p:nvSpPr>
          <p:cNvPr id="13" name="Text 10"/>
          <p:cNvSpPr/>
          <p:nvPr/>
        </p:nvSpPr>
        <p:spPr>
          <a:xfrm>
            <a:off x="514350" y="1543050"/>
            <a:ext cx="39862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asks clarifying questions</a:t>
            </a:r>
            <a:endParaRPr lang="en-US" sz="837" dirty="0"/>
          </a:p>
        </p:txBody>
      </p:sp>
      <p:sp>
        <p:nvSpPr>
          <p:cNvPr id="14" name="Shape 11"/>
          <p:cNvSpPr/>
          <p:nvPr/>
        </p:nvSpPr>
        <p:spPr>
          <a:xfrm>
            <a:off x="514350" y="1750219"/>
            <a:ext cx="3986213" cy="392906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15" name="Shape 12"/>
          <p:cNvSpPr/>
          <p:nvPr/>
        </p:nvSpPr>
        <p:spPr>
          <a:xfrm>
            <a:off x="514350" y="1750219"/>
            <a:ext cx="21431" cy="392906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16" name="Text 13"/>
          <p:cNvSpPr/>
          <p:nvPr/>
        </p:nvSpPr>
        <p:spPr>
          <a:xfrm>
            <a:off x="514350" y="1750219"/>
            <a:ext cx="3986213" cy="392906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"How severe is the pain on a scale of 1-10? Have you had a fever? Does the pain worsen when you move?" </a:t>
            </a:r>
            <a:endParaRPr lang="en-US" sz="680" dirty="0"/>
          </a:p>
        </p:txBody>
      </p:sp>
      <p:sp>
        <p:nvSpPr>
          <p:cNvPr id="17" name="Shape 14"/>
          <p:cNvSpPr/>
          <p:nvPr/>
        </p:nvSpPr>
        <p:spPr>
          <a:xfrm>
            <a:off x="514350" y="2178844"/>
            <a:ext cx="3986213" cy="253603"/>
          </a:xfrm>
          <a:prstGeom prst="rect">
            <a:avLst/>
          </a:prstGeom>
          <a:solidFill>
            <a:srgbClr val="E8F4FE"/>
          </a:solidFill>
          <a:ln/>
        </p:spPr>
      </p:sp>
      <p:sp>
        <p:nvSpPr>
          <p:cNvPr id="18" name="Shape 15"/>
          <p:cNvSpPr/>
          <p:nvPr/>
        </p:nvSpPr>
        <p:spPr>
          <a:xfrm>
            <a:off x="514350" y="2178844"/>
            <a:ext cx="21431" cy="253603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9" name="Text 16"/>
          <p:cNvSpPr/>
          <p:nvPr/>
        </p:nvSpPr>
        <p:spPr>
          <a:xfrm>
            <a:off x="514350" y="2178844"/>
            <a:ext cx="3986213" cy="253603"/>
          </a:xfrm>
          <a:prstGeom prst="rect">
            <a:avLst/>
          </a:prstGeom>
          <a:noFill/>
          <a:ln/>
        </p:spPr>
        <p:txBody>
          <a:bodyPr wrap="square" lIns="68072" tIns="68072" rIns="68072" bIns="68072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"Pain is about 7/10. No fever. Yes, hurts more when I move around." </a:t>
            </a:r>
            <a:endParaRPr lang="en-US" sz="680" dirty="0"/>
          </a:p>
        </p:txBody>
      </p:sp>
      <p:sp>
        <p:nvSpPr>
          <p:cNvPr id="20" name="Shape 17"/>
          <p:cNvSpPr/>
          <p:nvPr/>
        </p:nvSpPr>
        <p:spPr>
          <a:xfrm>
            <a:off x="214313" y="2518172"/>
            <a:ext cx="214313" cy="214313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21" name="Text 18"/>
          <p:cNvSpPr/>
          <p:nvPr/>
        </p:nvSpPr>
        <p:spPr>
          <a:xfrm>
            <a:off x="214313" y="2518172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732" dirty="0"/>
          </a:p>
        </p:txBody>
      </p:sp>
      <p:sp>
        <p:nvSpPr>
          <p:cNvPr id="22" name="Text 19"/>
          <p:cNvSpPr/>
          <p:nvPr/>
        </p:nvSpPr>
        <p:spPr>
          <a:xfrm>
            <a:off x="514350" y="2518172"/>
            <a:ext cx="39862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Triage assessment</a:t>
            </a:r>
            <a:endParaRPr lang="en-US" sz="837" dirty="0"/>
          </a:p>
        </p:txBody>
      </p:sp>
      <p:sp>
        <p:nvSpPr>
          <p:cNvPr id="23" name="Shape 20"/>
          <p:cNvSpPr/>
          <p:nvPr/>
        </p:nvSpPr>
        <p:spPr>
          <a:xfrm>
            <a:off x="514350" y="2725341"/>
            <a:ext cx="3986213" cy="600075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24" name="Shape 21"/>
          <p:cNvSpPr/>
          <p:nvPr/>
        </p:nvSpPr>
        <p:spPr>
          <a:xfrm>
            <a:off x="514350" y="2725341"/>
            <a:ext cx="21431" cy="600075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25" name="Text 22"/>
          <p:cNvSpPr/>
          <p:nvPr/>
        </p:nvSpPr>
        <p:spPr>
          <a:xfrm>
            <a:off x="571500" y="2836069"/>
            <a:ext cx="258492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"Based on your symptoms, this should be evaluated soon." </a:t>
            </a:r>
            <a:endParaRPr lang="en-US" sz="680" dirty="0"/>
          </a:p>
        </p:txBody>
      </p:sp>
      <p:sp>
        <p:nvSpPr>
          <p:cNvPr id="26" name="Shape 23"/>
          <p:cNvSpPr/>
          <p:nvPr/>
        </p:nvSpPr>
        <p:spPr>
          <a:xfrm>
            <a:off x="3156421" y="2818209"/>
            <a:ext cx="437024" cy="171450"/>
          </a:xfrm>
          <a:prstGeom prst="roundRect">
            <a:avLst/>
          </a:prstGeom>
          <a:solidFill>
            <a:srgbClr val="FFA726"/>
          </a:solidFill>
          <a:ln/>
        </p:spPr>
      </p:sp>
      <p:sp>
        <p:nvSpPr>
          <p:cNvPr id="27" name="Text 24"/>
          <p:cNvSpPr/>
          <p:nvPr/>
        </p:nvSpPr>
        <p:spPr>
          <a:xfrm>
            <a:off x="3156421" y="2818209"/>
            <a:ext cx="437024" cy="171450"/>
          </a:xfrm>
          <a:prstGeom prst="rect">
            <a:avLst/>
          </a:prstGeom>
          <a:noFill/>
          <a:ln/>
        </p:spPr>
        <p:txBody>
          <a:bodyPr wrap="none" lIns="85090" tIns="25527" rIns="85090" bIns="25527" rtlCol="0" anchor="ctr">
            <a:spAutoFit/>
          </a:bodyPr>
          <a:lstStyle/>
          <a:p>
            <a:pPr indent="0" marL="0">
              <a:buNone/>
            </a:pPr>
            <a:r>
              <a:rPr lang="en-US" sz="62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Urgent</a:t>
            </a:r>
            <a:endParaRPr lang="en-US" sz="628" dirty="0"/>
          </a:p>
        </p:txBody>
      </p:sp>
      <p:sp>
        <p:nvSpPr>
          <p:cNvPr id="28" name="Text 25"/>
          <p:cNvSpPr/>
          <p:nvPr/>
        </p:nvSpPr>
        <p:spPr>
          <a:xfrm>
            <a:off x="571500" y="2995017"/>
            <a:ext cx="3667869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"Sharp lower right abdominal pain with movement sensitivity needs prompt medical </a:t>
            </a:r>
            <a:endParaRPr lang="en-US" sz="680" dirty="0"/>
          </a:p>
        </p:txBody>
      </p:sp>
      <p:sp>
        <p:nvSpPr>
          <p:cNvPr id="29" name="Text 26"/>
          <p:cNvSpPr/>
          <p:nvPr/>
        </p:nvSpPr>
        <p:spPr>
          <a:xfrm>
            <a:off x="571500" y="3134320"/>
            <a:ext cx="46278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attention." </a:t>
            </a:r>
            <a:endParaRPr lang="en-US" sz="680" dirty="0"/>
          </a:p>
        </p:txBody>
      </p:sp>
      <p:sp>
        <p:nvSpPr>
          <p:cNvPr id="30" name="Shape 27"/>
          <p:cNvSpPr/>
          <p:nvPr/>
        </p:nvSpPr>
        <p:spPr>
          <a:xfrm>
            <a:off x="214313" y="3411141"/>
            <a:ext cx="214313" cy="214313"/>
          </a:xfrm>
          <a:prstGeom prst="ellipse">
            <a:avLst/>
          </a:prstGeom>
          <a:solidFill>
            <a:srgbClr val="4A90E2"/>
          </a:solidFill>
          <a:ln/>
        </p:spPr>
      </p:sp>
      <p:sp>
        <p:nvSpPr>
          <p:cNvPr id="31" name="Text 28"/>
          <p:cNvSpPr/>
          <p:nvPr/>
        </p:nvSpPr>
        <p:spPr>
          <a:xfrm>
            <a:off x="214313" y="3411141"/>
            <a:ext cx="214313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32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732" dirty="0"/>
          </a:p>
        </p:txBody>
      </p:sp>
      <p:sp>
        <p:nvSpPr>
          <p:cNvPr id="32" name="Text 29"/>
          <p:cNvSpPr/>
          <p:nvPr/>
        </p:nvSpPr>
        <p:spPr>
          <a:xfrm>
            <a:off x="514350" y="3411141"/>
            <a:ext cx="398621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Personalized care options</a:t>
            </a:r>
            <a:endParaRPr lang="en-US" sz="837" dirty="0"/>
          </a:p>
        </p:txBody>
      </p:sp>
      <p:sp>
        <p:nvSpPr>
          <p:cNvPr id="33" name="Shape 30"/>
          <p:cNvSpPr/>
          <p:nvPr/>
        </p:nvSpPr>
        <p:spPr>
          <a:xfrm>
            <a:off x="514350" y="3618309"/>
            <a:ext cx="3986213" cy="532209"/>
          </a:xfrm>
          <a:prstGeom prst="rect">
            <a:avLst/>
          </a:prstGeom>
          <a:solidFill>
            <a:srgbClr val="F0F0F0"/>
          </a:solidFill>
          <a:ln/>
        </p:spPr>
      </p:sp>
      <p:sp>
        <p:nvSpPr>
          <p:cNvPr id="34" name="Shape 31"/>
          <p:cNvSpPr/>
          <p:nvPr/>
        </p:nvSpPr>
        <p:spPr>
          <a:xfrm>
            <a:off x="514350" y="3618309"/>
            <a:ext cx="21431" cy="532209"/>
          </a:xfrm>
          <a:prstGeom prst="rect">
            <a:avLst/>
          </a:prstGeom>
          <a:solidFill>
            <a:srgbClr val="666666"/>
          </a:solidFill>
          <a:ln/>
        </p:spPr>
      </p:sp>
      <p:sp>
        <p:nvSpPr>
          <p:cNvPr id="35" name="Text 32"/>
          <p:cNvSpPr/>
          <p:nvPr/>
        </p:nvSpPr>
        <p:spPr>
          <a:xfrm>
            <a:off x="571500" y="3680817"/>
            <a:ext cx="3789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</a:t>
            </a:r>
            <a:endParaRPr lang="en-US" sz="680" dirty="0"/>
          </a:p>
        </p:txBody>
      </p:sp>
      <p:sp>
        <p:nvSpPr>
          <p:cNvPr id="36" name="Text 33"/>
          <p:cNvSpPr/>
          <p:nvPr/>
        </p:nvSpPr>
        <p:spPr>
          <a:xfrm>
            <a:off x="609395" y="3680817"/>
            <a:ext cx="86955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1. City Urgent Care</a:t>
            </a:r>
            <a:endParaRPr lang="en-US" sz="680" dirty="0"/>
          </a:p>
        </p:txBody>
      </p:sp>
      <p:sp>
        <p:nvSpPr>
          <p:cNvPr id="37" name="Text 34"/>
          <p:cNvSpPr/>
          <p:nvPr/>
        </p:nvSpPr>
        <p:spPr>
          <a:xfrm>
            <a:off x="1478952" y="3680817"/>
            <a:ext cx="195565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- 0.7 miles | 15 min wait | Accepts insurance </a:t>
            </a:r>
            <a:endParaRPr lang="en-US" sz="680" dirty="0"/>
          </a:p>
        </p:txBody>
      </p:sp>
      <p:sp>
        <p:nvSpPr>
          <p:cNvPr id="38" name="Text 35"/>
          <p:cNvSpPr/>
          <p:nvPr/>
        </p:nvSpPr>
        <p:spPr>
          <a:xfrm>
            <a:off x="571500" y="3820120"/>
            <a:ext cx="131866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2. Community Health Center</a:t>
            </a:r>
            <a:endParaRPr lang="en-US" sz="680" dirty="0"/>
          </a:p>
        </p:txBody>
      </p:sp>
      <p:sp>
        <p:nvSpPr>
          <p:cNvPr id="39" name="Text 36"/>
          <p:cNvSpPr/>
          <p:nvPr/>
        </p:nvSpPr>
        <p:spPr>
          <a:xfrm>
            <a:off x="1890164" y="3820120"/>
            <a:ext cx="151154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- 1.2 miles | Sliding scale payment </a:t>
            </a:r>
            <a:endParaRPr lang="en-US" sz="680" dirty="0"/>
          </a:p>
        </p:txBody>
      </p:sp>
      <p:sp>
        <p:nvSpPr>
          <p:cNvPr id="40" name="Text 37"/>
          <p:cNvSpPr/>
          <p:nvPr/>
        </p:nvSpPr>
        <p:spPr>
          <a:xfrm>
            <a:off x="571500" y="3959423"/>
            <a:ext cx="100551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3. Virtual Urgent Care</a:t>
            </a:r>
            <a:endParaRPr lang="en-US" sz="680" dirty="0"/>
          </a:p>
        </p:txBody>
      </p:sp>
      <p:sp>
        <p:nvSpPr>
          <p:cNvPr id="41" name="Text 38"/>
          <p:cNvSpPr/>
          <p:nvPr/>
        </p:nvSpPr>
        <p:spPr>
          <a:xfrm>
            <a:off x="1577011" y="3959423"/>
            <a:ext cx="130147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680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- Available now | $49 flat fee" </a:t>
            </a:r>
            <a:endParaRPr lang="en-US" sz="680" dirty="0"/>
          </a:p>
        </p:txBody>
      </p:sp>
      <p:pic>
        <p:nvPicPr>
          <p:cNvPr id="4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438" y="857250"/>
            <a:ext cx="4286250" cy="2857500"/>
          </a:xfrm>
          <a:prstGeom prst="rect">
            <a:avLst/>
          </a:prstGeom>
        </p:spPr>
      </p:pic>
      <p:sp>
        <p:nvSpPr>
          <p:cNvPr id="43" name="Shape 39"/>
          <p:cNvSpPr/>
          <p:nvPr/>
        </p:nvSpPr>
        <p:spPr>
          <a:xfrm>
            <a:off x="4643438" y="3893344"/>
            <a:ext cx="4286250" cy="451452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44" name="Shape 40"/>
          <p:cNvSpPr/>
          <p:nvPr/>
        </p:nvSpPr>
        <p:spPr>
          <a:xfrm>
            <a:off x="4643438" y="3893344"/>
            <a:ext cx="28575" cy="451452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45" name="Text 41"/>
          <p:cNvSpPr/>
          <p:nvPr/>
        </p:nvSpPr>
        <p:spPr>
          <a:xfrm>
            <a:off x="4729163" y="3980855"/>
            <a:ext cx="98784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"We don't just tell you </a:t>
            </a:r>
            <a:endParaRPr lang="en-US" sz="732" dirty="0"/>
          </a:p>
        </p:txBody>
      </p:sp>
      <p:sp>
        <p:nvSpPr>
          <p:cNvPr id="46" name="Text 42"/>
          <p:cNvSpPr/>
          <p:nvPr/>
        </p:nvSpPr>
        <p:spPr>
          <a:xfrm>
            <a:off x="5717009" y="3980855"/>
            <a:ext cx="2202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what</a:t>
            </a:r>
            <a:endParaRPr lang="en-US" sz="732" dirty="0"/>
          </a:p>
        </p:txBody>
      </p:sp>
      <p:sp>
        <p:nvSpPr>
          <p:cNvPr id="47" name="Text 43"/>
          <p:cNvSpPr/>
          <p:nvPr/>
        </p:nvSpPr>
        <p:spPr>
          <a:xfrm>
            <a:off x="5937238" y="3980855"/>
            <a:ext cx="8962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do, we show you </a:t>
            </a:r>
            <a:endParaRPr lang="en-US" sz="732" dirty="0"/>
          </a:p>
        </p:txBody>
      </p:sp>
      <p:sp>
        <p:nvSpPr>
          <p:cNvPr id="48" name="Text 44"/>
          <p:cNvSpPr/>
          <p:nvPr/>
        </p:nvSpPr>
        <p:spPr>
          <a:xfrm>
            <a:off x="6833471" y="3980855"/>
            <a:ext cx="1845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how</a:t>
            </a:r>
            <a:endParaRPr lang="en-US" sz="732" dirty="0"/>
          </a:p>
        </p:txBody>
      </p:sp>
      <p:sp>
        <p:nvSpPr>
          <p:cNvPr id="49" name="Text 45"/>
          <p:cNvSpPr/>
          <p:nvPr/>
        </p:nvSpPr>
        <p:spPr>
          <a:xfrm>
            <a:off x="7018009" y="3980855"/>
            <a:ext cx="22463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and </a:t>
            </a:r>
            <a:endParaRPr lang="en-US" sz="732" dirty="0"/>
          </a:p>
        </p:txBody>
      </p:sp>
      <p:sp>
        <p:nvSpPr>
          <p:cNvPr id="50" name="Text 46"/>
          <p:cNvSpPr/>
          <p:nvPr/>
        </p:nvSpPr>
        <p:spPr>
          <a:xfrm>
            <a:off x="7242646" y="3980855"/>
            <a:ext cx="26783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where</a:t>
            </a:r>
            <a:endParaRPr lang="en-US" sz="732" dirty="0"/>
          </a:p>
        </p:txBody>
      </p:sp>
      <p:sp>
        <p:nvSpPr>
          <p:cNvPr id="51" name="Text 47"/>
          <p:cNvSpPr/>
          <p:nvPr/>
        </p:nvSpPr>
        <p:spPr>
          <a:xfrm>
            <a:off x="7510481" y="3980855"/>
            <a:ext cx="11890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to get the right care at the </a:t>
            </a:r>
            <a:endParaRPr lang="en-US" sz="732" dirty="0"/>
          </a:p>
        </p:txBody>
      </p:sp>
      <p:sp>
        <p:nvSpPr>
          <p:cNvPr id="52" name="Text 48"/>
          <p:cNvSpPr/>
          <p:nvPr/>
        </p:nvSpPr>
        <p:spPr>
          <a:xfrm>
            <a:off x="4729163" y="4120855"/>
            <a:ext cx="52417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i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right price." </a:t>
            </a:r>
            <a:endParaRPr lang="en-US" sz="732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649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Concept to Validated Prototype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8625" y="885825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5" name="Shape 2"/>
          <p:cNvSpPr/>
          <p:nvPr/>
        </p:nvSpPr>
        <p:spPr>
          <a:xfrm>
            <a:off x="428625" y="1414463"/>
            <a:ext cx="500063" cy="500063"/>
          </a:xfrm>
          <a:prstGeom prst="ellipse">
            <a:avLst/>
          </a:prstGeom>
          <a:solidFill>
            <a:srgbClr val="EEEEEE"/>
          </a:solidFill>
          <a:ln w="198">
            <a:solidFill>
              <a:srgbClr val="E0E0E0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641" y="1564481"/>
            <a:ext cx="250031" cy="200025"/>
          </a:xfrm>
          <a:prstGeom prst="rect">
            <a:avLst/>
          </a:prstGeom>
        </p:spPr>
      </p:pic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3" y="1450181"/>
            <a:ext cx="142875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271588" y="1414463"/>
            <a:ext cx="101912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MVP Complete </a:t>
            </a:r>
            <a:endParaRPr lang="en-US" sz="1046" dirty="0"/>
          </a:p>
        </p:txBody>
      </p:sp>
      <p:sp>
        <p:nvSpPr>
          <p:cNvPr id="9" name="Text 4"/>
          <p:cNvSpPr/>
          <p:nvPr/>
        </p:nvSpPr>
        <p:spPr>
          <a:xfrm>
            <a:off x="1071563" y="1685925"/>
            <a:ext cx="33575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Full-stack demo with Flask backend, LLM integration, and React Native mobile interface. Ready for pilot deployment. </a:t>
            </a:r>
            <a:endParaRPr lang="en-US" sz="837" dirty="0"/>
          </a:p>
        </p:txBody>
      </p:sp>
      <p:sp>
        <p:nvSpPr>
          <p:cNvPr id="10" name="Shape 5"/>
          <p:cNvSpPr/>
          <p:nvPr/>
        </p:nvSpPr>
        <p:spPr>
          <a:xfrm>
            <a:off x="428625" y="2243138"/>
            <a:ext cx="500063" cy="500063"/>
          </a:xfrm>
          <a:prstGeom prst="ellipse">
            <a:avLst/>
          </a:prstGeom>
          <a:solidFill>
            <a:srgbClr val="EEEEEE"/>
          </a:solidFill>
          <a:ln w="198">
            <a:solidFill>
              <a:srgbClr val="E0E0E0"/>
            </a:solidFill>
            <a:prstDash val="solid"/>
          </a:ln>
        </p:spPr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145" y="2393156"/>
            <a:ext cx="175022" cy="200025"/>
          </a:xfrm>
          <a:prstGeom prst="rect">
            <a:avLst/>
          </a:prstGeom>
        </p:spPr>
      </p:pic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563" y="2278856"/>
            <a:ext cx="142875" cy="14287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1271588" y="2243138"/>
            <a:ext cx="14747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SF Provider Database </a:t>
            </a:r>
            <a:endParaRPr lang="en-US" sz="1046" dirty="0"/>
          </a:p>
        </p:txBody>
      </p:sp>
      <p:sp>
        <p:nvSpPr>
          <p:cNvPr id="14" name="Text 7"/>
          <p:cNvSpPr/>
          <p:nvPr/>
        </p:nvSpPr>
        <p:spPr>
          <a:xfrm>
            <a:off x="1071563" y="2514600"/>
            <a:ext cx="33575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Curated 100+ clinics with detailed affordability data, including urgent cares, free clinics, and ERs across San Francisco. </a:t>
            </a:r>
            <a:endParaRPr lang="en-US" sz="837" dirty="0"/>
          </a:p>
        </p:txBody>
      </p:sp>
      <p:sp>
        <p:nvSpPr>
          <p:cNvPr id="15" name="Shape 8"/>
          <p:cNvSpPr/>
          <p:nvPr/>
        </p:nvSpPr>
        <p:spPr>
          <a:xfrm>
            <a:off x="428625" y="3357563"/>
            <a:ext cx="4000500" cy="892969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6" name="Shape 9"/>
          <p:cNvSpPr/>
          <p:nvPr/>
        </p:nvSpPr>
        <p:spPr>
          <a:xfrm>
            <a:off x="428625" y="3357563"/>
            <a:ext cx="28575" cy="892969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7" name="Text 10"/>
          <p:cNvSpPr/>
          <p:nvPr/>
        </p:nvSpPr>
        <p:spPr>
          <a:xfrm>
            <a:off x="571500" y="3500438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Roadmap Progress</a:t>
            </a:r>
            <a:endParaRPr lang="en-US" sz="942" dirty="0"/>
          </a:p>
        </p:txBody>
      </p:sp>
      <p:sp>
        <p:nvSpPr>
          <p:cNvPr id="18" name="Shape 11"/>
          <p:cNvSpPr/>
          <p:nvPr/>
        </p:nvSpPr>
        <p:spPr>
          <a:xfrm>
            <a:off x="571500" y="3800475"/>
            <a:ext cx="3714750" cy="85725"/>
          </a:xfrm>
          <a:prstGeom prst="roundRect">
            <a:avLst/>
          </a:prstGeom>
          <a:solidFill>
            <a:srgbClr val="E0E0E0"/>
          </a:solidFill>
          <a:ln/>
        </p:spPr>
      </p:sp>
      <p:sp>
        <p:nvSpPr>
          <p:cNvPr id="19" name="Shape 12"/>
          <p:cNvSpPr/>
          <p:nvPr/>
        </p:nvSpPr>
        <p:spPr>
          <a:xfrm>
            <a:off x="571500" y="3800475"/>
            <a:ext cx="2786063" cy="85725"/>
          </a:xfrm>
          <a:prstGeom prst="roundRect">
            <a:avLst/>
          </a:prstGeom>
          <a:solidFill>
            <a:srgbClr val="4A90E2"/>
          </a:solidFill>
          <a:ln/>
        </p:spPr>
      </p:sp>
      <p:sp>
        <p:nvSpPr>
          <p:cNvPr id="20" name="Text 13"/>
          <p:cNvSpPr/>
          <p:nvPr/>
        </p:nvSpPr>
        <p:spPr>
          <a:xfrm>
            <a:off x="571500" y="3957638"/>
            <a:ext cx="38754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Concept</a:t>
            </a:r>
            <a:endParaRPr lang="en-US" sz="732" dirty="0"/>
          </a:p>
        </p:txBody>
      </p:sp>
      <p:sp>
        <p:nvSpPr>
          <p:cNvPr id="21" name="Text 14"/>
          <p:cNvSpPr/>
          <p:nvPr/>
        </p:nvSpPr>
        <p:spPr>
          <a:xfrm>
            <a:off x="1847692" y="3957638"/>
            <a:ext cx="21124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MVP</a:t>
            </a:r>
            <a:endParaRPr lang="en-US" sz="732" dirty="0"/>
          </a:p>
        </p:txBody>
      </p:sp>
      <p:sp>
        <p:nvSpPr>
          <p:cNvPr id="22" name="Text 15"/>
          <p:cNvSpPr/>
          <p:nvPr/>
        </p:nvSpPr>
        <p:spPr>
          <a:xfrm>
            <a:off x="2947578" y="3957638"/>
            <a:ext cx="2087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Pilot</a:t>
            </a:r>
            <a:endParaRPr lang="en-US" sz="732" dirty="0"/>
          </a:p>
        </p:txBody>
      </p:sp>
      <p:sp>
        <p:nvSpPr>
          <p:cNvPr id="23" name="Text 16"/>
          <p:cNvSpPr/>
          <p:nvPr/>
        </p:nvSpPr>
        <p:spPr>
          <a:xfrm>
            <a:off x="4044953" y="3957638"/>
            <a:ext cx="24124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Scale</a:t>
            </a:r>
            <a:endParaRPr lang="en-US" sz="732" dirty="0"/>
          </a:p>
        </p:txBody>
      </p:sp>
      <p:sp>
        <p:nvSpPr>
          <p:cNvPr id="24" name="Shape 17"/>
          <p:cNvSpPr/>
          <p:nvPr/>
        </p:nvSpPr>
        <p:spPr>
          <a:xfrm>
            <a:off x="4714875" y="1414463"/>
            <a:ext cx="500063" cy="500063"/>
          </a:xfrm>
          <a:prstGeom prst="ellipse">
            <a:avLst/>
          </a:prstGeom>
          <a:solidFill>
            <a:srgbClr val="EEEEEE"/>
          </a:solidFill>
          <a:ln w="198">
            <a:solidFill>
              <a:srgbClr val="E0E0E0"/>
            </a:solidFill>
            <a:prstDash val="solid"/>
          </a:ln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894" y="1564481"/>
            <a:ext cx="200025" cy="200025"/>
          </a:xfrm>
          <a:prstGeom prst="rect">
            <a:avLst/>
          </a:prstGeom>
        </p:spPr>
      </p:pic>
      <p:pic>
        <p:nvPicPr>
          <p:cNvPr id="26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7813" y="1450181"/>
            <a:ext cx="142875" cy="142875"/>
          </a:xfrm>
          <a:prstGeom prst="rect">
            <a:avLst/>
          </a:prstGeom>
        </p:spPr>
      </p:pic>
      <p:sp>
        <p:nvSpPr>
          <p:cNvPr id="27" name="Text 18"/>
          <p:cNvSpPr/>
          <p:nvPr/>
        </p:nvSpPr>
        <p:spPr>
          <a:xfrm>
            <a:off x="5557838" y="1414463"/>
            <a:ext cx="103171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&gt;85% Accuracy </a:t>
            </a:r>
            <a:endParaRPr lang="en-US" sz="1046" dirty="0"/>
          </a:p>
        </p:txBody>
      </p:sp>
      <p:sp>
        <p:nvSpPr>
          <p:cNvPr id="28" name="Text 19"/>
          <p:cNvSpPr/>
          <p:nvPr/>
        </p:nvSpPr>
        <p:spPr>
          <a:xfrm>
            <a:off x="5357813" y="1685925"/>
            <a:ext cx="3357563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triage-matching against established medical guidelines. Consistently outperforms generic symptom checkers in clinical validation. </a:t>
            </a:r>
            <a:endParaRPr lang="en-US" sz="837" dirty="0"/>
          </a:p>
        </p:txBody>
      </p:sp>
      <p:sp>
        <p:nvSpPr>
          <p:cNvPr id="29" name="Shape 20"/>
          <p:cNvSpPr/>
          <p:nvPr/>
        </p:nvSpPr>
        <p:spPr>
          <a:xfrm>
            <a:off x="4714875" y="2414588"/>
            <a:ext cx="500063" cy="500063"/>
          </a:xfrm>
          <a:prstGeom prst="ellipse">
            <a:avLst/>
          </a:prstGeom>
          <a:solidFill>
            <a:srgbClr val="EEEEEE"/>
          </a:solidFill>
          <a:ln w="198">
            <a:solidFill>
              <a:srgbClr val="E0E0E0"/>
            </a:solidFill>
            <a:prstDash val="solid"/>
          </a:ln>
        </p:spPr>
      </p:sp>
      <p:pic>
        <p:nvPicPr>
          <p:cNvPr id="30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9891" y="2564606"/>
            <a:ext cx="250031" cy="200025"/>
          </a:xfrm>
          <a:prstGeom prst="rect">
            <a:avLst/>
          </a:prstGeom>
        </p:spPr>
      </p:pic>
      <p:pic>
        <p:nvPicPr>
          <p:cNvPr id="3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7813" y="2450306"/>
            <a:ext cx="142875" cy="142875"/>
          </a:xfrm>
          <a:prstGeom prst="rect">
            <a:avLst/>
          </a:prstGeom>
        </p:spPr>
      </p:pic>
      <p:sp>
        <p:nvSpPr>
          <p:cNvPr id="32" name="Text 21"/>
          <p:cNvSpPr/>
          <p:nvPr/>
        </p:nvSpPr>
        <p:spPr>
          <a:xfrm>
            <a:off x="5557838" y="2414588"/>
            <a:ext cx="20208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Clinician &amp; Patient Validation </a:t>
            </a:r>
            <a:endParaRPr lang="en-US" sz="1046" dirty="0"/>
          </a:p>
        </p:txBody>
      </p:sp>
      <p:sp>
        <p:nvSpPr>
          <p:cNvPr id="33" name="Text 22"/>
          <p:cNvSpPr/>
          <p:nvPr/>
        </p:nvSpPr>
        <p:spPr>
          <a:xfrm>
            <a:off x="5357813" y="2686050"/>
            <a:ext cx="33575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Positive feedback from healthcare providers and patients on usability, accuracy, and actionable guidance. </a:t>
            </a:r>
            <a:endParaRPr lang="en-US" sz="837" dirty="0"/>
          </a:p>
        </p:txBody>
      </p:sp>
      <p:sp>
        <p:nvSpPr>
          <p:cNvPr id="34" name="Shape 23"/>
          <p:cNvSpPr/>
          <p:nvPr/>
        </p:nvSpPr>
        <p:spPr>
          <a:xfrm>
            <a:off x="4714875" y="3243263"/>
            <a:ext cx="500063" cy="500063"/>
          </a:xfrm>
          <a:prstGeom prst="ellipse">
            <a:avLst/>
          </a:prstGeom>
          <a:solidFill>
            <a:srgbClr val="EEEEEE"/>
          </a:solidFill>
          <a:ln w="198">
            <a:solidFill>
              <a:srgbClr val="E0E0E0"/>
            </a:solidFill>
            <a:prstDash val="solid"/>
          </a:ln>
        </p:spPr>
      </p:sp>
      <p:pic>
        <p:nvPicPr>
          <p:cNvPr id="3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39891" y="3393281"/>
            <a:ext cx="250031" cy="200025"/>
          </a:xfrm>
          <a:prstGeom prst="rect">
            <a:avLst/>
          </a:prstGeom>
        </p:spPr>
      </p:pic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57813" y="3278981"/>
            <a:ext cx="142875" cy="142875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5557838" y="3243263"/>
            <a:ext cx="1246166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46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Pilot Partnerships </a:t>
            </a:r>
            <a:endParaRPr lang="en-US" sz="1046" dirty="0"/>
          </a:p>
        </p:txBody>
      </p:sp>
      <p:sp>
        <p:nvSpPr>
          <p:cNvPr id="38" name="Text 25"/>
          <p:cNvSpPr/>
          <p:nvPr/>
        </p:nvSpPr>
        <p:spPr>
          <a:xfrm>
            <a:off x="5357813" y="3514725"/>
            <a:ext cx="3357563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In discussion with Bay Area student health organizations and local clinics for initial pilot deployment. </a:t>
            </a:r>
            <a:endParaRPr lang="en-US" sz="837" dirty="0"/>
          </a:p>
        </p:txBody>
      </p:sp>
      <p:sp>
        <p:nvSpPr>
          <p:cNvPr id="39" name="Shape 26"/>
          <p:cNvSpPr/>
          <p:nvPr/>
        </p:nvSpPr>
        <p:spPr>
          <a:xfrm>
            <a:off x="4714875" y="4286250"/>
            <a:ext cx="4000500" cy="850106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40" name="Shape 27"/>
          <p:cNvSpPr/>
          <p:nvPr/>
        </p:nvSpPr>
        <p:spPr>
          <a:xfrm>
            <a:off x="4714875" y="4286250"/>
            <a:ext cx="28575" cy="850106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41" name="Text 28"/>
          <p:cNvSpPr/>
          <p:nvPr/>
        </p:nvSpPr>
        <p:spPr>
          <a:xfrm>
            <a:off x="4857750" y="4429125"/>
            <a:ext cx="37147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i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"TriageAI provides what other symptom checkers don't - clear direction on where to go based on my specific situation and budget constraints." </a:t>
            </a:r>
            <a:endParaRPr lang="en-US" sz="837" dirty="0"/>
          </a:p>
        </p:txBody>
      </p:sp>
      <p:sp>
        <p:nvSpPr>
          <p:cNvPr id="42" name="Text 29"/>
          <p:cNvSpPr/>
          <p:nvPr/>
        </p:nvSpPr>
        <p:spPr>
          <a:xfrm>
            <a:off x="4857750" y="4843463"/>
            <a:ext cx="37147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— Patient Feedback, Early Testing Phase </a:t>
            </a:r>
            <a:endParaRPr lang="en-US" sz="732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0502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The $500B+ Market Opportunity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428625" y="885825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1414463"/>
            <a:ext cx="400050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TriageAI is positioned at the intersection of rapidly growing markets in healthcare AI, triage systems, and telehealth solutions. </a:t>
            </a:r>
            <a:endParaRPr lang="en-US" sz="94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2143795"/>
            <a:ext cx="142875" cy="714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8656" y="2040210"/>
            <a:ext cx="37504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Global AI in Healthcare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678656" y="2268810"/>
            <a:ext cx="3750469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$504B by 2032</a:t>
            </a:r>
            <a:endParaRPr lang="en-US" sz="1350" dirty="0"/>
          </a:p>
        </p:txBody>
      </p:sp>
      <p:sp>
        <p:nvSpPr>
          <p:cNvPr id="9" name="Text 5"/>
          <p:cNvSpPr/>
          <p:nvPr/>
        </p:nvSpPr>
        <p:spPr>
          <a:xfrm>
            <a:off x="678656" y="2561704"/>
            <a:ext cx="375046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From $39.25B in 2025</a:t>
            </a:r>
            <a:endParaRPr lang="en-US" sz="837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979613"/>
            <a:ext cx="178594" cy="7144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14375" y="2876029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ER Triage Market</a:t>
            </a:r>
            <a:endParaRPr lang="en-US" sz="942" dirty="0"/>
          </a:p>
        </p:txBody>
      </p:sp>
      <p:sp>
        <p:nvSpPr>
          <p:cNvPr id="12" name="Text 7"/>
          <p:cNvSpPr/>
          <p:nvPr/>
        </p:nvSpPr>
        <p:spPr>
          <a:xfrm>
            <a:off x="714375" y="3104629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$8.22B by 2032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714375" y="3397523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CAGR 10.8%</a:t>
            </a:r>
            <a:endParaRPr lang="en-US" sz="837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815432"/>
            <a:ext cx="178594" cy="714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714375" y="3711848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in Telehealth/Triage</a:t>
            </a:r>
            <a:endParaRPr lang="en-US" sz="942" dirty="0"/>
          </a:p>
        </p:txBody>
      </p:sp>
      <p:sp>
        <p:nvSpPr>
          <p:cNvPr id="16" name="Text 10"/>
          <p:cNvSpPr/>
          <p:nvPr/>
        </p:nvSpPr>
        <p:spPr>
          <a:xfrm>
            <a:off x="714375" y="3940448"/>
            <a:ext cx="3714750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$5.3B in 2025</a:t>
            </a:r>
            <a:endParaRPr lang="en-US" sz="1350" dirty="0"/>
          </a:p>
        </p:txBody>
      </p:sp>
      <p:sp>
        <p:nvSpPr>
          <p:cNvPr id="17" name="Text 11"/>
          <p:cNvSpPr/>
          <p:nvPr/>
        </p:nvSpPr>
        <p:spPr>
          <a:xfrm>
            <a:off x="714375" y="4233342"/>
            <a:ext cx="371475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CAGR 36.35%</a:t>
            </a:r>
            <a:endParaRPr lang="en-US" sz="837" dirty="0"/>
          </a:p>
        </p:txBody>
      </p:sp>
      <p:sp>
        <p:nvSpPr>
          <p:cNvPr id="18" name="Shape 12"/>
          <p:cNvSpPr/>
          <p:nvPr/>
        </p:nvSpPr>
        <p:spPr>
          <a:xfrm>
            <a:off x="428625" y="4904854"/>
            <a:ext cx="4000500" cy="97155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9" name="Shape 13"/>
          <p:cNvSpPr/>
          <p:nvPr/>
        </p:nvSpPr>
        <p:spPr>
          <a:xfrm>
            <a:off x="428625" y="4904854"/>
            <a:ext cx="28575" cy="971550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20" name="Text 14"/>
          <p:cNvSpPr/>
          <p:nvPr/>
        </p:nvSpPr>
        <p:spPr>
          <a:xfrm>
            <a:off x="571500" y="5054873"/>
            <a:ext cx="9761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Key Opportunity:</a:t>
            </a:r>
            <a:endParaRPr lang="en-US" sz="837" dirty="0"/>
          </a:p>
        </p:txBody>
      </p:sp>
      <p:sp>
        <p:nvSpPr>
          <p:cNvPr id="21" name="Text 15"/>
          <p:cNvSpPr/>
          <p:nvPr/>
        </p:nvSpPr>
        <p:spPr>
          <a:xfrm>
            <a:off x="1547626" y="5054873"/>
            <a:ext cx="263210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We are targeting the high-growth intersection of 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571500" y="5226323"/>
            <a:ext cx="32759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AI, telehealth, and cost containment - driven by rising patient </a:t>
            </a:r>
            <a:endParaRPr lang="en-US" sz="837" dirty="0"/>
          </a:p>
        </p:txBody>
      </p:sp>
      <p:sp>
        <p:nvSpPr>
          <p:cNvPr id="23" name="Text 17"/>
          <p:cNvSpPr/>
          <p:nvPr/>
        </p:nvSpPr>
        <p:spPr>
          <a:xfrm>
            <a:off x="571500" y="5397773"/>
            <a:ext cx="343276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volumes, ER overcrowding, payer cost pressures, and regulatory </a:t>
            </a:r>
            <a:endParaRPr lang="en-US" sz="837" dirty="0"/>
          </a:p>
        </p:txBody>
      </p:sp>
      <p:sp>
        <p:nvSpPr>
          <p:cNvPr id="24" name="Text 18"/>
          <p:cNvSpPr/>
          <p:nvPr/>
        </p:nvSpPr>
        <p:spPr>
          <a:xfrm>
            <a:off x="571500" y="5569223"/>
            <a:ext cx="56876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incentives. </a:t>
            </a:r>
            <a:endParaRPr lang="en-US" sz="837" dirty="0"/>
          </a:p>
        </p:txBody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4875" y="1414463"/>
            <a:ext cx="4000500" cy="2857500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4714875" y="4343400"/>
            <a:ext cx="4000500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r" indent="0" marL="0">
              <a:buNone/>
            </a:pPr>
            <a:r>
              <a:rPr lang="en-US" sz="628" dirty="0">
                <a:solidFill>
                  <a:srgbClr val="88888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Sources: Fortune Business Insights, Coherent Market Insights, LinkedIn Market Analysis, Towards Healthcare </a:t>
            </a:r>
            <a:endParaRPr lang="en-US" sz="62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Monetizing the "Digital Front Door"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742950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5" name="Shape 2"/>
          <p:cNvSpPr/>
          <p:nvPr/>
        </p:nvSpPr>
        <p:spPr>
          <a:xfrm>
            <a:off x="285750" y="1057275"/>
            <a:ext cx="357188" cy="357188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6" y="1164431"/>
            <a:ext cx="107156" cy="14287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094" y="1057275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B2B SaaS License</a:t>
            </a:r>
            <a:endParaRPr lang="en-US" sz="942" dirty="0"/>
          </a:p>
        </p:txBody>
      </p:sp>
      <p:sp>
        <p:nvSpPr>
          <p:cNvPr id="8" name="Text 4"/>
          <p:cNvSpPr/>
          <p:nvPr/>
        </p:nvSpPr>
        <p:spPr>
          <a:xfrm>
            <a:off x="750094" y="1271588"/>
            <a:ext cx="371475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White-label solution for hospitals, insurance plans, and clinics</a:t>
            </a:r>
            <a:endParaRPr lang="en-US" sz="732" dirty="0"/>
          </a:p>
        </p:txBody>
      </p:sp>
      <p:sp>
        <p:nvSpPr>
          <p:cNvPr id="9" name="Text 5"/>
          <p:cNvSpPr/>
          <p:nvPr/>
        </p:nvSpPr>
        <p:spPr>
          <a:xfrm>
            <a:off x="750094" y="1433020"/>
            <a:ext cx="37147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$50,000 - $500,000+ per year</a:t>
            </a:r>
            <a:endParaRPr lang="en-US" sz="732" dirty="0"/>
          </a:p>
        </p:txBody>
      </p:sp>
      <p:sp>
        <p:nvSpPr>
          <p:cNvPr id="10" name="Shape 6"/>
          <p:cNvSpPr/>
          <p:nvPr/>
        </p:nvSpPr>
        <p:spPr>
          <a:xfrm>
            <a:off x="285750" y="1690195"/>
            <a:ext cx="357188" cy="357188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47" y="1797351"/>
            <a:ext cx="178594" cy="142875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50094" y="1690195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API Calls</a:t>
            </a:r>
            <a:endParaRPr lang="en-US" sz="942" dirty="0"/>
          </a:p>
        </p:txBody>
      </p:sp>
      <p:sp>
        <p:nvSpPr>
          <p:cNvPr id="13" name="Text 8"/>
          <p:cNvSpPr/>
          <p:nvPr/>
        </p:nvSpPr>
        <p:spPr>
          <a:xfrm>
            <a:off x="750094" y="1904507"/>
            <a:ext cx="371475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Per-assessment charge for telehealth and wellness platforms</a:t>
            </a:r>
            <a:endParaRPr lang="en-US" sz="732" dirty="0"/>
          </a:p>
        </p:txBody>
      </p:sp>
      <p:sp>
        <p:nvSpPr>
          <p:cNvPr id="14" name="Text 9"/>
          <p:cNvSpPr/>
          <p:nvPr/>
        </p:nvSpPr>
        <p:spPr>
          <a:xfrm>
            <a:off x="750094" y="2065939"/>
            <a:ext cx="37147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Volume-based pricing</a:t>
            </a:r>
            <a:endParaRPr lang="en-US" sz="732" dirty="0"/>
          </a:p>
        </p:txBody>
      </p:sp>
      <p:sp>
        <p:nvSpPr>
          <p:cNvPr id="15" name="Shape 10"/>
          <p:cNvSpPr/>
          <p:nvPr/>
        </p:nvSpPr>
        <p:spPr>
          <a:xfrm>
            <a:off x="285750" y="2323114"/>
            <a:ext cx="357188" cy="357188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" y="2430270"/>
            <a:ext cx="142875" cy="142875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0094" y="2323114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Value-Based Pricing</a:t>
            </a:r>
            <a:endParaRPr lang="en-US" sz="942" dirty="0"/>
          </a:p>
        </p:txBody>
      </p:sp>
      <p:sp>
        <p:nvSpPr>
          <p:cNvPr id="18" name="Text 12"/>
          <p:cNvSpPr/>
          <p:nvPr/>
        </p:nvSpPr>
        <p:spPr>
          <a:xfrm>
            <a:off x="750094" y="2537427"/>
            <a:ext cx="371475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For payers based on ER diversion and cost savings</a:t>
            </a:r>
            <a:endParaRPr lang="en-US" sz="732" dirty="0"/>
          </a:p>
        </p:txBody>
      </p:sp>
      <p:sp>
        <p:nvSpPr>
          <p:cNvPr id="19" name="Text 13"/>
          <p:cNvSpPr/>
          <p:nvPr/>
        </p:nvSpPr>
        <p:spPr>
          <a:xfrm>
            <a:off x="750094" y="2698859"/>
            <a:ext cx="37147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% of demonstrated savings</a:t>
            </a:r>
            <a:endParaRPr lang="en-US" sz="732" dirty="0"/>
          </a:p>
        </p:txBody>
      </p:sp>
      <p:sp>
        <p:nvSpPr>
          <p:cNvPr id="20" name="Shape 14"/>
          <p:cNvSpPr/>
          <p:nvPr/>
        </p:nvSpPr>
        <p:spPr>
          <a:xfrm>
            <a:off x="285750" y="2956034"/>
            <a:ext cx="357188" cy="357188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36" y="3063190"/>
            <a:ext cx="125016" cy="142875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0094" y="2956034"/>
            <a:ext cx="3714750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Consumer Premium</a:t>
            </a:r>
            <a:endParaRPr lang="en-US" sz="942" dirty="0"/>
          </a:p>
        </p:txBody>
      </p:sp>
      <p:sp>
        <p:nvSpPr>
          <p:cNvPr id="23" name="Text 16"/>
          <p:cNvSpPr/>
          <p:nvPr/>
        </p:nvSpPr>
        <p:spPr>
          <a:xfrm>
            <a:off x="750094" y="3170346"/>
            <a:ext cx="3714750" cy="1400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Free basic app with premium navigation features</a:t>
            </a:r>
            <a:endParaRPr lang="en-US" sz="732" dirty="0"/>
          </a:p>
        </p:txBody>
      </p:sp>
      <p:sp>
        <p:nvSpPr>
          <p:cNvPr id="24" name="Text 17"/>
          <p:cNvSpPr/>
          <p:nvPr/>
        </p:nvSpPr>
        <p:spPr>
          <a:xfrm>
            <a:off x="750094" y="3331778"/>
            <a:ext cx="37147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4A90E2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$4.99 - $9.99 per month</a:t>
            </a:r>
            <a:endParaRPr lang="en-US" sz="732" dirty="0"/>
          </a:p>
        </p:txBody>
      </p:sp>
      <p:sp>
        <p:nvSpPr>
          <p:cNvPr id="25" name="Shape 18"/>
          <p:cNvSpPr/>
          <p:nvPr/>
        </p:nvSpPr>
        <p:spPr>
          <a:xfrm>
            <a:off x="285750" y="3660391"/>
            <a:ext cx="4179094" cy="494314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26" name="Shape 19"/>
          <p:cNvSpPr/>
          <p:nvPr/>
        </p:nvSpPr>
        <p:spPr>
          <a:xfrm>
            <a:off x="285750" y="3660391"/>
            <a:ext cx="28575" cy="494314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27" name="Text 20"/>
          <p:cNvSpPr/>
          <p:nvPr/>
        </p:nvSpPr>
        <p:spPr>
          <a:xfrm>
            <a:off x="392906" y="3769333"/>
            <a:ext cx="26666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Multi-pronged approach targeting healthcare payers.</a:t>
            </a:r>
            <a:endParaRPr lang="en-US" sz="732" dirty="0"/>
          </a:p>
        </p:txBody>
      </p:sp>
      <p:sp>
        <p:nvSpPr>
          <p:cNvPr id="28" name="Text 21"/>
          <p:cNvSpPr/>
          <p:nvPr/>
        </p:nvSpPr>
        <p:spPr>
          <a:xfrm>
            <a:off x="3059562" y="3769333"/>
            <a:ext cx="119105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Similar AI triage startups </a:t>
            </a:r>
            <a:endParaRPr lang="en-US" sz="732" dirty="0"/>
          </a:p>
        </p:txBody>
      </p:sp>
      <p:sp>
        <p:nvSpPr>
          <p:cNvPr id="29" name="Text 22"/>
          <p:cNvSpPr/>
          <p:nvPr/>
        </p:nvSpPr>
        <p:spPr>
          <a:xfrm>
            <a:off x="392906" y="3909333"/>
            <a:ext cx="235821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target annual contracts in the $50k–$500k+ range. </a:t>
            </a:r>
            <a:endParaRPr lang="en-US" sz="732" dirty="0"/>
          </a:p>
        </p:txBody>
      </p:sp>
      <p:pic>
        <p:nvPicPr>
          <p:cNvPr id="3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9156" y="1057275"/>
            <a:ext cx="4179094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We Win on Affordability Navigation and Multi-Modal Input</a:t>
            </a:r>
            <a:endParaRPr lang="en-US" sz="2025" dirty="0"/>
          </a:p>
        </p:txBody>
      </p:sp>
      <p:sp>
        <p:nvSpPr>
          <p:cNvPr id="4" name="Shape 1"/>
          <p:cNvSpPr/>
          <p:nvPr/>
        </p:nvSpPr>
        <p:spPr>
          <a:xfrm>
            <a:off x="285750" y="742950"/>
            <a:ext cx="571500" cy="28575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1057275"/>
            <a:ext cx="41790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942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Competitive Landscape</a:t>
            </a:r>
            <a:endParaRPr lang="en-US" sz="942" dirty="0"/>
          </a:p>
        </p:txBody>
      </p:sp>
      <p:sp>
        <p:nvSpPr>
          <p:cNvPr id="6" name="Text 3"/>
          <p:cNvSpPr/>
          <p:nvPr/>
        </p:nvSpPr>
        <p:spPr>
          <a:xfrm rot="-5400000">
            <a:off x="811011" y="1421411"/>
            <a:ext cx="150019" cy="177204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Feature Sophistication (Text + Image)</a:t>
            </a:r>
            <a:endParaRPr lang="en-US" sz="732" dirty="0"/>
          </a:p>
        </p:txBody>
      </p:sp>
      <p:sp>
        <p:nvSpPr>
          <p:cNvPr id="7" name="Text 4"/>
          <p:cNvSpPr/>
          <p:nvPr/>
        </p:nvSpPr>
        <p:spPr>
          <a:xfrm>
            <a:off x="1519038" y="3407569"/>
            <a:ext cx="171251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Actionable Navigation (Cost/Access)</a:t>
            </a:r>
            <a:endParaRPr lang="en-US" sz="732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21594"/>
            <a:ext cx="3571875" cy="2143125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85750" y="3771900"/>
            <a:ext cx="4179094" cy="841484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285750" y="3771900"/>
            <a:ext cx="28575" cy="841484"/>
          </a:xfrm>
          <a:prstGeom prst="rect">
            <a:avLst/>
          </a:prstGeom>
          <a:solidFill>
            <a:srgbClr val="4A90E2"/>
          </a:solidFill>
          <a:ln/>
        </p:spPr>
      </p:sp>
      <p:sp>
        <p:nvSpPr>
          <p:cNvPr id="11" name="Text 7"/>
          <p:cNvSpPr/>
          <p:nvPr/>
        </p:nvSpPr>
        <p:spPr>
          <a:xfrm>
            <a:off x="392906" y="3879056"/>
            <a:ext cx="396478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Our Key Differentiator</a:t>
            </a:r>
            <a:endParaRPr lang="en-US" sz="837" dirty="0"/>
          </a:p>
        </p:txBody>
      </p:sp>
      <p:sp>
        <p:nvSpPr>
          <p:cNvPr id="12" name="Text 8"/>
          <p:cNvSpPr/>
          <p:nvPr/>
        </p:nvSpPr>
        <p:spPr>
          <a:xfrm>
            <a:off x="392906" y="4088011"/>
            <a:ext cx="3444348" cy="2757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b="1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TriageAI is the only solution built from the ground up to solve for the underinsured and cost-burdened.</a:t>
            </a:r>
            <a:endParaRPr lang="en-US" sz="732" dirty="0"/>
          </a:p>
        </p:txBody>
      </p:sp>
      <p:sp>
        <p:nvSpPr>
          <p:cNvPr id="13" name="Text 9"/>
          <p:cNvSpPr/>
          <p:nvPr/>
        </p:nvSpPr>
        <p:spPr>
          <a:xfrm>
            <a:off x="2061139" y="4228012"/>
            <a:ext cx="21628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While competitors focus on general symptom </a:t>
            </a:r>
            <a:endParaRPr lang="en-US" sz="732" dirty="0"/>
          </a:p>
        </p:txBody>
      </p:sp>
      <p:sp>
        <p:nvSpPr>
          <p:cNvPr id="14" name="Text 10"/>
          <p:cNvSpPr/>
          <p:nvPr/>
        </p:nvSpPr>
        <p:spPr>
          <a:xfrm>
            <a:off x="392906" y="4368012"/>
            <a:ext cx="346404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assessment, we combine sophisticated AI with affordable care navigation. </a:t>
            </a:r>
            <a:endParaRPr lang="en-US" sz="732" dirty="0"/>
          </a:p>
        </p:txBody>
      </p:sp>
      <p:sp>
        <p:nvSpPr>
          <p:cNvPr id="15" name="Shape 11"/>
          <p:cNvSpPr/>
          <p:nvPr/>
        </p:nvSpPr>
        <p:spPr>
          <a:xfrm>
            <a:off x="4679156" y="1057275"/>
            <a:ext cx="257175" cy="257175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881" y="1128713"/>
            <a:ext cx="85725" cy="1143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5022056" y="1057275"/>
            <a:ext cx="38361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 Health</a:t>
            </a:r>
            <a:endParaRPr lang="en-US" sz="837" dirty="0"/>
          </a:p>
        </p:txBody>
      </p:sp>
      <p:sp>
        <p:nvSpPr>
          <p:cNvPr id="18" name="Text 13"/>
          <p:cNvSpPr/>
          <p:nvPr/>
        </p:nvSpPr>
        <p:spPr>
          <a:xfrm>
            <a:off x="5022056" y="1250156"/>
            <a:ext cx="383619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AI-driven chat for symptom checking with 3M+ users. Strong text-based AI but limited navigation to affordable care options. </a:t>
            </a:r>
            <a:endParaRPr lang="en-US" sz="732" dirty="0"/>
          </a:p>
        </p:txBody>
      </p:sp>
      <p:sp>
        <p:nvSpPr>
          <p:cNvPr id="19" name="Shape 14"/>
          <p:cNvSpPr/>
          <p:nvPr/>
        </p:nvSpPr>
        <p:spPr>
          <a:xfrm>
            <a:off x="4679156" y="1637314"/>
            <a:ext cx="257175" cy="257175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306" y="1708752"/>
            <a:ext cx="142875" cy="1143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022056" y="1637314"/>
            <a:ext cx="38361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Clearstep / Infermedica</a:t>
            </a:r>
            <a:endParaRPr lang="en-US" sz="837" dirty="0"/>
          </a:p>
        </p:txBody>
      </p:sp>
      <p:sp>
        <p:nvSpPr>
          <p:cNvPr id="22" name="Text 16"/>
          <p:cNvSpPr/>
          <p:nvPr/>
        </p:nvSpPr>
        <p:spPr>
          <a:xfrm>
            <a:off x="5022056" y="1830195"/>
            <a:ext cx="383619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B2B API solutions for health systems. Strong enterprise integration but limited multi-modal capabilities and minimal affordability focus. </a:t>
            </a:r>
            <a:endParaRPr lang="en-US" sz="732" dirty="0"/>
          </a:p>
        </p:txBody>
      </p:sp>
      <p:sp>
        <p:nvSpPr>
          <p:cNvPr id="23" name="Shape 17"/>
          <p:cNvSpPr/>
          <p:nvPr/>
        </p:nvSpPr>
        <p:spPr>
          <a:xfrm>
            <a:off x="4679156" y="2217353"/>
            <a:ext cx="257175" cy="257175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594" y="2288791"/>
            <a:ext cx="114300" cy="114300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5022056" y="2217353"/>
            <a:ext cx="38361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Babylon Health</a:t>
            </a:r>
            <a:endParaRPr lang="en-US" sz="837" dirty="0"/>
          </a:p>
        </p:txBody>
      </p:sp>
      <p:sp>
        <p:nvSpPr>
          <p:cNvPr id="26" name="Text 19"/>
          <p:cNvSpPr/>
          <p:nvPr/>
        </p:nvSpPr>
        <p:spPr>
          <a:xfrm>
            <a:off x="5022056" y="2410234"/>
            <a:ext cx="383619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UK-based digital-first care platform. Limited US presence and minimal focus on cost-sensitive populations. </a:t>
            </a:r>
            <a:endParaRPr lang="en-US" sz="732" dirty="0"/>
          </a:p>
        </p:txBody>
      </p:sp>
      <p:sp>
        <p:nvSpPr>
          <p:cNvPr id="27" name="Shape 20"/>
          <p:cNvSpPr/>
          <p:nvPr/>
        </p:nvSpPr>
        <p:spPr>
          <a:xfrm>
            <a:off x="4679156" y="2797392"/>
            <a:ext cx="257175" cy="257175"/>
          </a:xfrm>
          <a:prstGeom prst="ellipse">
            <a:avLst/>
          </a:prstGeom>
          <a:solidFill>
            <a:srgbClr val="EEEEEE"/>
          </a:solidFill>
          <a:ln/>
        </p:spPr>
      </p:sp>
      <p:pic>
        <p:nvPicPr>
          <p:cNvPr id="2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594" y="2868830"/>
            <a:ext cx="114300" cy="114300"/>
          </a:xfrm>
          <a:prstGeom prst="rect">
            <a:avLst/>
          </a:prstGeom>
        </p:spPr>
      </p:pic>
      <p:sp>
        <p:nvSpPr>
          <p:cNvPr id="29" name="Text 21"/>
          <p:cNvSpPr/>
          <p:nvPr/>
        </p:nvSpPr>
        <p:spPr>
          <a:xfrm>
            <a:off x="5022056" y="2797392"/>
            <a:ext cx="38361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837" b="1" dirty="0">
                <a:solidFill>
                  <a:srgbClr val="33333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Aidoc</a:t>
            </a:r>
            <a:endParaRPr lang="en-US" sz="837" dirty="0"/>
          </a:p>
        </p:txBody>
      </p:sp>
      <p:sp>
        <p:nvSpPr>
          <p:cNvPr id="30" name="Text 22"/>
          <p:cNvSpPr/>
          <p:nvPr/>
        </p:nvSpPr>
        <p:spPr>
          <a:xfrm>
            <a:off x="5022056" y="2990273"/>
            <a:ext cx="3836194" cy="28000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2" dirty="0">
                <a:solidFill>
                  <a:srgbClr val="66666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Focused on radiology triage rather than comprehensive patient navigation and intake. </a:t>
            </a:r>
            <a:endParaRPr lang="en-US" sz="732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2025-08-29T23:54:36Z</dcterms:created>
  <dcterms:modified xsi:type="dcterms:W3CDTF">2025-08-29T23:54:36Z</dcterms:modified>
</cp:coreProperties>
</file>